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1"/>
  </p:notesMasterIdLst>
  <p:handoutMasterIdLst>
    <p:handoutMasterId r:id="rId22"/>
  </p:handoutMasterIdLst>
  <p:sldIdLst>
    <p:sldId id="257" r:id="rId5"/>
    <p:sldId id="260" r:id="rId6"/>
    <p:sldId id="265" r:id="rId7"/>
    <p:sldId id="261" r:id="rId8"/>
    <p:sldId id="262" r:id="rId9"/>
    <p:sldId id="263" r:id="rId10"/>
    <p:sldId id="266" r:id="rId11"/>
    <p:sldId id="315" r:id="rId12"/>
    <p:sldId id="316" r:id="rId13"/>
    <p:sldId id="323" r:id="rId14"/>
    <p:sldId id="317" r:id="rId15"/>
    <p:sldId id="319" r:id="rId16"/>
    <p:sldId id="318" r:id="rId17"/>
    <p:sldId id="320" r:id="rId18"/>
    <p:sldId id="321" r:id="rId19"/>
    <p:sldId id="322"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7A6"/>
    <a:srgbClr val="A6A6A6"/>
    <a:srgbClr val="FFFFFF"/>
    <a:srgbClr val="1932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2" autoAdjust="0"/>
  </p:normalViewPr>
  <p:slideViewPr>
    <p:cSldViewPr snapToGrid="0">
      <p:cViewPr varScale="1">
        <p:scale>
          <a:sx n="106" d="100"/>
          <a:sy n="106" d="100"/>
        </p:scale>
        <p:origin x="75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i Teräs" userId="f6aa38e7-ec97-43fa-a69a-d938eee6dc82" providerId="ADAL" clId="{2D360268-B228-458A-8B27-58A7C0FCC1C6}"/>
    <pc:docChg chg="undo custSel modSld">
      <pc:chgData name="Olli Teräs" userId="f6aa38e7-ec97-43fa-a69a-d938eee6dc82" providerId="ADAL" clId="{2D360268-B228-458A-8B27-58A7C0FCC1C6}" dt="2022-05-24T05:47:43.996" v="138" actId="1076"/>
      <pc:docMkLst>
        <pc:docMk/>
      </pc:docMkLst>
      <pc:sldChg chg="modSp mod">
        <pc:chgData name="Olli Teräs" userId="f6aa38e7-ec97-43fa-a69a-d938eee6dc82" providerId="ADAL" clId="{2D360268-B228-458A-8B27-58A7C0FCC1C6}" dt="2022-05-24T05:35:05.027" v="5" actId="14100"/>
        <pc:sldMkLst>
          <pc:docMk/>
          <pc:sldMk cId="2210409540" sldId="257"/>
        </pc:sldMkLst>
        <pc:spChg chg="mod">
          <ac:chgData name="Olli Teräs" userId="f6aa38e7-ec97-43fa-a69a-d938eee6dc82" providerId="ADAL" clId="{2D360268-B228-458A-8B27-58A7C0FCC1C6}" dt="2022-05-24T05:35:05.027" v="5" actId="14100"/>
          <ac:spMkLst>
            <pc:docMk/>
            <pc:sldMk cId="2210409540" sldId="257"/>
            <ac:spMk id="3" creationId="{C59A21C2-0CBE-4F6C-AA04-20330592F93C}"/>
          </ac:spMkLst>
        </pc:spChg>
      </pc:sldChg>
      <pc:sldChg chg="modSp mod">
        <pc:chgData name="Olli Teräs" userId="f6aa38e7-ec97-43fa-a69a-d938eee6dc82" providerId="ADAL" clId="{2D360268-B228-458A-8B27-58A7C0FCC1C6}" dt="2022-05-24T05:43:34.650" v="120" actId="20577"/>
        <pc:sldMkLst>
          <pc:docMk/>
          <pc:sldMk cId="2798920456" sldId="260"/>
        </pc:sldMkLst>
        <pc:spChg chg="mod">
          <ac:chgData name="Olli Teräs" userId="f6aa38e7-ec97-43fa-a69a-d938eee6dc82" providerId="ADAL" clId="{2D360268-B228-458A-8B27-58A7C0FCC1C6}" dt="2022-05-24T05:43:34.650" v="120" actId="20577"/>
          <ac:spMkLst>
            <pc:docMk/>
            <pc:sldMk cId="2798920456" sldId="260"/>
            <ac:spMk id="5" creationId="{1E21A9CA-E558-4A3B-BA02-56998A127857}"/>
          </ac:spMkLst>
        </pc:spChg>
      </pc:sldChg>
      <pc:sldChg chg="modSp mod">
        <pc:chgData name="Olli Teräs" userId="f6aa38e7-ec97-43fa-a69a-d938eee6dc82" providerId="ADAL" clId="{2D360268-B228-458A-8B27-58A7C0FCC1C6}" dt="2022-05-24T05:39:15.040" v="80" actId="20577"/>
        <pc:sldMkLst>
          <pc:docMk/>
          <pc:sldMk cId="154287936" sldId="262"/>
        </pc:sldMkLst>
        <pc:spChg chg="mod">
          <ac:chgData name="Olli Teräs" userId="f6aa38e7-ec97-43fa-a69a-d938eee6dc82" providerId="ADAL" clId="{2D360268-B228-458A-8B27-58A7C0FCC1C6}" dt="2022-05-24T05:38:56.527" v="79" actId="6549"/>
          <ac:spMkLst>
            <pc:docMk/>
            <pc:sldMk cId="154287936" sldId="262"/>
            <ac:spMk id="5" creationId="{83B8377B-1D5C-46A0-94BC-B37530FB2494}"/>
          </ac:spMkLst>
        </pc:spChg>
        <pc:spChg chg="mod">
          <ac:chgData name="Olli Teräs" userId="f6aa38e7-ec97-43fa-a69a-d938eee6dc82" providerId="ADAL" clId="{2D360268-B228-458A-8B27-58A7C0FCC1C6}" dt="2022-05-24T05:39:15.040" v="80" actId="20577"/>
          <ac:spMkLst>
            <pc:docMk/>
            <pc:sldMk cId="154287936" sldId="262"/>
            <ac:spMk id="6" creationId="{8973AEDF-F88A-456D-AB12-6DEAEB600D74}"/>
          </ac:spMkLst>
        </pc:spChg>
      </pc:sldChg>
      <pc:sldChg chg="modSp mod">
        <pc:chgData name="Olli Teräs" userId="f6aa38e7-ec97-43fa-a69a-d938eee6dc82" providerId="ADAL" clId="{2D360268-B228-458A-8B27-58A7C0FCC1C6}" dt="2022-05-24T05:39:45.556" v="90" actId="20577"/>
        <pc:sldMkLst>
          <pc:docMk/>
          <pc:sldMk cId="1780507058" sldId="263"/>
        </pc:sldMkLst>
        <pc:spChg chg="mod">
          <ac:chgData name="Olli Teräs" userId="f6aa38e7-ec97-43fa-a69a-d938eee6dc82" providerId="ADAL" clId="{2D360268-B228-458A-8B27-58A7C0FCC1C6}" dt="2022-05-24T05:39:45.556" v="90" actId="20577"/>
          <ac:spMkLst>
            <pc:docMk/>
            <pc:sldMk cId="1780507058" sldId="263"/>
            <ac:spMk id="6" creationId="{EF4D331E-5D3D-4341-AD69-0780D04D078A}"/>
          </ac:spMkLst>
        </pc:spChg>
      </pc:sldChg>
      <pc:sldChg chg="modSp mod">
        <pc:chgData name="Olli Teräs" userId="f6aa38e7-ec97-43fa-a69a-d938eee6dc82" providerId="ADAL" clId="{2D360268-B228-458A-8B27-58A7C0FCC1C6}" dt="2022-05-24T05:47:23.822" v="137" actId="1076"/>
        <pc:sldMkLst>
          <pc:docMk/>
          <pc:sldMk cId="4269189560" sldId="265"/>
        </pc:sldMkLst>
        <pc:spChg chg="mod">
          <ac:chgData name="Olli Teräs" userId="f6aa38e7-ec97-43fa-a69a-d938eee6dc82" providerId="ADAL" clId="{2D360268-B228-458A-8B27-58A7C0FCC1C6}" dt="2022-05-24T05:47:12.289" v="135" actId="404"/>
          <ac:spMkLst>
            <pc:docMk/>
            <pc:sldMk cId="4269189560" sldId="265"/>
            <ac:spMk id="3" creationId="{259502F8-A323-4711-8ABB-A80ABAD7F1D8}"/>
          </ac:spMkLst>
        </pc:spChg>
        <pc:spChg chg="mod">
          <ac:chgData name="Olli Teräs" userId="f6aa38e7-ec97-43fa-a69a-d938eee6dc82" providerId="ADAL" clId="{2D360268-B228-458A-8B27-58A7C0FCC1C6}" dt="2022-05-24T05:47:23.822" v="137" actId="1076"/>
          <ac:spMkLst>
            <pc:docMk/>
            <pc:sldMk cId="4269189560" sldId="265"/>
            <ac:spMk id="4" creationId="{434935D2-82EE-4CA5-8AD4-D62C52738B1A}"/>
          </ac:spMkLst>
        </pc:spChg>
        <pc:spChg chg="mod">
          <ac:chgData name="Olli Teräs" userId="f6aa38e7-ec97-43fa-a69a-d938eee6dc82" providerId="ADAL" clId="{2D360268-B228-458A-8B27-58A7C0FCC1C6}" dt="2022-05-24T05:47:19.103" v="136" actId="1076"/>
          <ac:spMkLst>
            <pc:docMk/>
            <pc:sldMk cId="4269189560" sldId="265"/>
            <ac:spMk id="5" creationId="{9BFBB11A-DC6C-49B2-B7CC-EE8D0AC532B0}"/>
          </ac:spMkLst>
        </pc:spChg>
      </pc:sldChg>
      <pc:sldChg chg="modSp mod">
        <pc:chgData name="Olli Teräs" userId="f6aa38e7-ec97-43fa-a69a-d938eee6dc82" providerId="ADAL" clId="{2D360268-B228-458A-8B27-58A7C0FCC1C6}" dt="2022-05-24T05:47:43.996" v="138" actId="1076"/>
        <pc:sldMkLst>
          <pc:docMk/>
          <pc:sldMk cId="2244546811" sldId="266"/>
        </pc:sldMkLst>
        <pc:spChg chg="mod">
          <ac:chgData name="Olli Teräs" userId="f6aa38e7-ec97-43fa-a69a-d938eee6dc82" providerId="ADAL" clId="{2D360268-B228-458A-8B27-58A7C0FCC1C6}" dt="2022-05-24T05:47:43.996" v="138" actId="1076"/>
          <ac:spMkLst>
            <pc:docMk/>
            <pc:sldMk cId="2244546811" sldId="266"/>
            <ac:spMk id="3" creationId="{1937CA99-3573-4B32-B81B-74BD699B8D98}"/>
          </ac:spMkLst>
        </pc:spChg>
      </pc:sldChg>
      <pc:sldChg chg="modSp mod">
        <pc:chgData name="Olli Teräs" userId="f6aa38e7-ec97-43fa-a69a-d938eee6dc82" providerId="ADAL" clId="{2D360268-B228-458A-8B27-58A7C0FCC1C6}" dt="2022-05-24T05:40:38.337" v="94" actId="20577"/>
        <pc:sldMkLst>
          <pc:docMk/>
          <pc:sldMk cId="1470178924" sldId="316"/>
        </pc:sldMkLst>
        <pc:spChg chg="mod">
          <ac:chgData name="Olli Teräs" userId="f6aa38e7-ec97-43fa-a69a-d938eee6dc82" providerId="ADAL" clId="{2D360268-B228-458A-8B27-58A7C0FCC1C6}" dt="2022-05-24T05:40:38.337" v="94" actId="20577"/>
          <ac:spMkLst>
            <pc:docMk/>
            <pc:sldMk cId="1470178924" sldId="316"/>
            <ac:spMk id="6" creationId="{EF4D331E-5D3D-4341-AD69-0780D04D078A}"/>
          </ac:spMkLst>
        </pc:spChg>
      </pc:sldChg>
      <pc:sldChg chg="modSp mod">
        <pc:chgData name="Olli Teräs" userId="f6aa38e7-ec97-43fa-a69a-d938eee6dc82" providerId="ADAL" clId="{2D360268-B228-458A-8B27-58A7C0FCC1C6}" dt="2022-05-24T05:41:41.076" v="101" actId="20577"/>
        <pc:sldMkLst>
          <pc:docMk/>
          <pc:sldMk cId="1925946040" sldId="318"/>
        </pc:sldMkLst>
        <pc:spChg chg="mod">
          <ac:chgData name="Olli Teräs" userId="f6aa38e7-ec97-43fa-a69a-d938eee6dc82" providerId="ADAL" clId="{2D360268-B228-458A-8B27-58A7C0FCC1C6}" dt="2022-05-24T05:41:41.076" v="101" actId="20577"/>
          <ac:spMkLst>
            <pc:docMk/>
            <pc:sldMk cId="1925946040" sldId="318"/>
            <ac:spMk id="6" creationId="{EF4D331E-5D3D-4341-AD69-0780D04D078A}"/>
          </ac:spMkLst>
        </pc:spChg>
      </pc:sldChg>
      <pc:sldChg chg="modSp mod">
        <pc:chgData name="Olli Teräs" userId="f6aa38e7-ec97-43fa-a69a-d938eee6dc82" providerId="ADAL" clId="{2D360268-B228-458A-8B27-58A7C0FCC1C6}" dt="2022-05-24T05:41:28.637" v="98" actId="20577"/>
        <pc:sldMkLst>
          <pc:docMk/>
          <pc:sldMk cId="2809213112" sldId="319"/>
        </pc:sldMkLst>
        <pc:spChg chg="mod">
          <ac:chgData name="Olli Teräs" userId="f6aa38e7-ec97-43fa-a69a-d938eee6dc82" providerId="ADAL" clId="{2D360268-B228-458A-8B27-58A7C0FCC1C6}" dt="2022-05-24T05:41:28.637" v="98" actId="20577"/>
          <ac:spMkLst>
            <pc:docMk/>
            <pc:sldMk cId="2809213112" sldId="319"/>
            <ac:spMk id="6" creationId="{EF4D331E-5D3D-4341-AD69-0780D04D078A}"/>
          </ac:spMkLst>
        </pc:spChg>
      </pc:sldChg>
      <pc:sldChg chg="modSp mod">
        <pc:chgData name="Olli Teräs" userId="f6aa38e7-ec97-43fa-a69a-d938eee6dc82" providerId="ADAL" clId="{2D360268-B228-458A-8B27-58A7C0FCC1C6}" dt="2022-05-24T05:43:06.070" v="119" actId="255"/>
        <pc:sldMkLst>
          <pc:docMk/>
          <pc:sldMk cId="666479134" sldId="320"/>
        </pc:sldMkLst>
        <pc:spChg chg="mod">
          <ac:chgData name="Olli Teräs" userId="f6aa38e7-ec97-43fa-a69a-d938eee6dc82" providerId="ADAL" clId="{2D360268-B228-458A-8B27-58A7C0FCC1C6}" dt="2022-05-24T05:43:06.070" v="119" actId="255"/>
          <ac:spMkLst>
            <pc:docMk/>
            <pc:sldMk cId="666479134" sldId="320"/>
            <ac:spMk id="6" creationId="{EF4D331E-5D3D-4341-AD69-0780D04D078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FAB7963-58D6-416D-AC7F-6B1A57F2F5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9011AB56-43F7-4B6A-A08A-E96CB4F7EB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D98D29-25AA-4E54-92A4-DDE76200F863}" type="datetimeFigureOut">
              <a:rPr lang="fi-FI" smtClean="0"/>
              <a:t>24.5.2022</a:t>
            </a:fld>
            <a:endParaRPr lang="fi-FI"/>
          </a:p>
        </p:txBody>
      </p:sp>
      <p:sp>
        <p:nvSpPr>
          <p:cNvPr id="4" name="Alatunnisteen paikkamerkki 3">
            <a:extLst>
              <a:ext uri="{FF2B5EF4-FFF2-40B4-BE49-F238E27FC236}">
                <a16:creationId xmlns:a16="http://schemas.microsoft.com/office/drawing/2014/main" id="{9214AFC0-E865-45D6-AD95-E13119D3C4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1063CB2A-8C14-4AB2-963C-4FDC754672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471202-334A-4D5A-A6CE-5DE67D98F6E6}" type="slidenum">
              <a:rPr lang="fi-FI" smtClean="0"/>
              <a:t>‹#›</a:t>
            </a:fld>
            <a:endParaRPr lang="fi-FI"/>
          </a:p>
        </p:txBody>
      </p:sp>
    </p:spTree>
    <p:extLst>
      <p:ext uri="{BB962C8B-B14F-4D97-AF65-F5344CB8AC3E}">
        <p14:creationId xmlns:p14="http://schemas.microsoft.com/office/powerpoint/2010/main" val="189619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3CA55-465E-40E6-95E5-267AE1067112}" type="datetimeFigureOut">
              <a:rPr lang="fi-FI" smtClean="0"/>
              <a:t>24.5.2022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4FA66-2D87-455C-BA1C-79ACBE012731}" type="slidenum">
              <a:rPr lang="fi-FI" smtClean="0"/>
              <a:t>‹#›</a:t>
            </a:fld>
            <a:endParaRPr lang="fi-FI"/>
          </a:p>
        </p:txBody>
      </p:sp>
    </p:spTree>
    <p:extLst>
      <p:ext uri="{BB962C8B-B14F-4D97-AF65-F5344CB8AC3E}">
        <p14:creationId xmlns:p14="http://schemas.microsoft.com/office/powerpoint/2010/main" val="215090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459D99-91F3-47B2-A9C0-517B82642D0A}"/>
              </a:ext>
            </a:extLst>
          </p:cNvPr>
          <p:cNvSpPr>
            <a:spLocks noGrp="1"/>
          </p:cNvSpPr>
          <p:nvPr>
            <p:ph type="ctrTitle"/>
          </p:nvPr>
        </p:nvSpPr>
        <p:spPr>
          <a:xfrm>
            <a:off x="1524000" y="1122363"/>
            <a:ext cx="9144000" cy="2387600"/>
          </a:xfrm>
        </p:spPr>
        <p:txBody>
          <a:bodyPr anchor="b">
            <a:noAutofit/>
          </a:bodyPr>
          <a:lstStyle>
            <a:lvl1pPr algn="ctr">
              <a:defRPr sz="5400" b="1">
                <a:solidFill>
                  <a:srgbClr val="193255"/>
                </a:solidFill>
                <a:latin typeface="Arimo" panose="020B0604020202020204" pitchFamily="34" charset="0"/>
                <a:ea typeface="Arimo" panose="020B0604020202020204" pitchFamily="34" charset="0"/>
                <a:cs typeface="Arimo" panose="020B0604020202020204" pitchFamily="34" charset="0"/>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EAC2E50F-7045-470E-9D29-BA8E52E33962}"/>
              </a:ext>
            </a:extLst>
          </p:cNvPr>
          <p:cNvSpPr>
            <a:spLocks noGrp="1"/>
          </p:cNvSpPr>
          <p:nvPr>
            <p:ph type="subTitle" idx="1"/>
          </p:nvPr>
        </p:nvSpPr>
        <p:spPr>
          <a:xfrm>
            <a:off x="1524000" y="3602038"/>
            <a:ext cx="9144000" cy="1655762"/>
          </a:xfrm>
        </p:spPr>
        <p:txBody>
          <a:bodyPr/>
          <a:lstStyle>
            <a:lvl1pPr marL="0" indent="0" algn="ctr">
              <a:buNone/>
              <a:defRPr sz="2400">
                <a:solidFill>
                  <a:srgbClr val="193255"/>
                </a:solidFill>
                <a:latin typeface="Arimo" panose="020B0604020202020204" pitchFamily="34" charset="0"/>
                <a:ea typeface="Arimo" panose="020B0604020202020204" pitchFamily="34" charset="0"/>
                <a:cs typeface="Arimo"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8" name="Kuva 7">
            <a:extLst>
              <a:ext uri="{FF2B5EF4-FFF2-40B4-BE49-F238E27FC236}">
                <a16:creationId xmlns:a16="http://schemas.microsoft.com/office/drawing/2014/main" id="{F3914671-7AE7-4B8B-AB43-710624A5F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439" y="5760000"/>
            <a:ext cx="2425121" cy="1097401"/>
          </a:xfrm>
          <a:prstGeom prst="rect">
            <a:avLst/>
          </a:prstGeom>
        </p:spPr>
      </p:pic>
      <p:pic>
        <p:nvPicPr>
          <p:cNvPr id="5" name="Kuva 4">
            <a:extLst>
              <a:ext uri="{FF2B5EF4-FFF2-40B4-BE49-F238E27FC236}">
                <a16:creationId xmlns:a16="http://schemas.microsoft.com/office/drawing/2014/main" id="{8D525F4E-A81C-42CC-B339-846D40C96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83439" y="5760000"/>
            <a:ext cx="2425121" cy="1097401"/>
          </a:xfrm>
          <a:prstGeom prst="rect">
            <a:avLst/>
          </a:prstGeom>
        </p:spPr>
      </p:pic>
    </p:spTree>
    <p:extLst>
      <p:ext uri="{BB962C8B-B14F-4D97-AF65-F5344CB8AC3E}">
        <p14:creationId xmlns:p14="http://schemas.microsoft.com/office/powerpoint/2010/main" val="400185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2589A03-BB87-4295-B0D2-36120C9D6A9E}"/>
              </a:ext>
            </a:extLst>
          </p:cNvPr>
          <p:cNvSpPr>
            <a:spLocks noGrp="1"/>
          </p:cNvSpPr>
          <p:nvPr>
            <p:ph idx="1"/>
          </p:nvPr>
        </p:nvSpPr>
        <p:spPr/>
        <p:txBody>
          <a:bodyPr/>
          <a:lstStyle>
            <a:lvl1pPr>
              <a:defRPr>
                <a:solidFill>
                  <a:srgbClr val="193255"/>
                </a:solidFill>
                <a:latin typeface="Arimo" panose="020B0604020202020204" pitchFamily="34" charset="0"/>
                <a:ea typeface="Arimo" panose="020B0604020202020204" pitchFamily="34" charset="0"/>
                <a:cs typeface="Arimo" panose="020B0604020202020204" pitchFamily="34" charset="0"/>
              </a:defRPr>
            </a:lvl1pPr>
            <a:lvl2pPr>
              <a:defRPr>
                <a:solidFill>
                  <a:srgbClr val="193255"/>
                </a:solidFill>
                <a:latin typeface="Arimo" panose="020B0604020202020204" pitchFamily="34" charset="0"/>
                <a:ea typeface="Arimo" panose="020B0604020202020204" pitchFamily="34" charset="0"/>
                <a:cs typeface="Arimo" panose="020B0604020202020204" pitchFamily="34" charset="0"/>
              </a:defRPr>
            </a:lvl2pPr>
            <a:lvl3pPr>
              <a:defRPr>
                <a:solidFill>
                  <a:srgbClr val="193255"/>
                </a:solidFill>
                <a:latin typeface="Arimo" panose="020B0604020202020204" pitchFamily="34" charset="0"/>
                <a:ea typeface="Arimo" panose="020B0604020202020204" pitchFamily="34" charset="0"/>
                <a:cs typeface="Arimo" panose="020B0604020202020204" pitchFamily="34" charset="0"/>
              </a:defRPr>
            </a:lvl3pPr>
            <a:lvl4pPr>
              <a:defRPr>
                <a:solidFill>
                  <a:srgbClr val="193255"/>
                </a:solidFill>
                <a:latin typeface="Arimo" panose="020B0604020202020204" pitchFamily="34" charset="0"/>
                <a:ea typeface="Arimo" panose="020B0604020202020204" pitchFamily="34" charset="0"/>
                <a:cs typeface="Arimo" panose="020B0604020202020204" pitchFamily="34" charset="0"/>
              </a:defRPr>
            </a:lvl4pPr>
            <a:lvl5pPr>
              <a:defRPr>
                <a:solidFill>
                  <a:srgbClr val="193255"/>
                </a:solidFill>
                <a:latin typeface="Arimo" panose="020B0604020202020204" pitchFamily="34" charset="0"/>
                <a:ea typeface="Arimo" panose="020B0604020202020204" pitchFamily="34" charset="0"/>
                <a:cs typeface="Arimo" panose="020B0604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903A029E-DFA5-4E59-8F01-5B41674943E2}"/>
              </a:ext>
            </a:extLst>
          </p:cNvPr>
          <p:cNvSpPr>
            <a:spLocks noGrp="1"/>
          </p:cNvSpPr>
          <p:nvPr>
            <p:ph type="dt" sz="half" idx="10"/>
          </p:nvPr>
        </p:nvSpPr>
        <p:spPr/>
        <p:txBody>
          <a:bodyPr/>
          <a:lstStyle>
            <a:lvl1pPr>
              <a:defRPr>
                <a:solidFill>
                  <a:srgbClr val="193255"/>
                </a:solidFill>
                <a:latin typeface="Arimo" panose="020B0604020202020204" pitchFamily="34" charset="0"/>
                <a:ea typeface="Arimo" panose="020B0604020202020204" pitchFamily="34" charset="0"/>
                <a:cs typeface="Arimo" panose="020B0604020202020204" pitchFamily="34" charset="0"/>
              </a:defRPr>
            </a:lvl1pPr>
          </a:lstStyle>
          <a:p>
            <a:fld id="{1C17C094-560E-4F2B-9B3E-D628CC0538C1}" type="datetimeFigureOut">
              <a:rPr lang="fi-FI" smtClean="0"/>
              <a:pPr/>
              <a:t>24.5.2022</a:t>
            </a:fld>
            <a:endParaRPr lang="fi-FI" dirty="0"/>
          </a:p>
        </p:txBody>
      </p:sp>
      <p:sp>
        <p:nvSpPr>
          <p:cNvPr id="6" name="Dian numeron paikkamerkki 5">
            <a:extLst>
              <a:ext uri="{FF2B5EF4-FFF2-40B4-BE49-F238E27FC236}">
                <a16:creationId xmlns:a16="http://schemas.microsoft.com/office/drawing/2014/main" id="{DDAD0FB8-3A92-4B34-B63F-B3215D9AD074}"/>
              </a:ext>
            </a:extLst>
          </p:cNvPr>
          <p:cNvSpPr>
            <a:spLocks noGrp="1"/>
          </p:cNvSpPr>
          <p:nvPr>
            <p:ph type="sldNum" sz="quarter" idx="12"/>
          </p:nvPr>
        </p:nvSpPr>
        <p:spPr/>
        <p:txBody>
          <a:bodyPr/>
          <a:lstStyle>
            <a:lvl1pPr>
              <a:defRPr>
                <a:solidFill>
                  <a:srgbClr val="193255"/>
                </a:solidFill>
                <a:latin typeface="Arimo" panose="020B0604020202020204" pitchFamily="34" charset="0"/>
                <a:ea typeface="Arimo" panose="020B0604020202020204" pitchFamily="34" charset="0"/>
                <a:cs typeface="Arimo" panose="020B0604020202020204" pitchFamily="34" charset="0"/>
              </a:defRPr>
            </a:lvl1pPr>
          </a:lstStyle>
          <a:p>
            <a:fld id="{785B102C-74E4-4E68-8619-87F087257574}" type="slidenum">
              <a:rPr lang="fi-FI" smtClean="0"/>
              <a:pPr/>
              <a:t>‹#›</a:t>
            </a:fld>
            <a:endParaRPr lang="fi-FI" dirty="0"/>
          </a:p>
        </p:txBody>
      </p:sp>
      <p:pic>
        <p:nvPicPr>
          <p:cNvPr id="12" name="Kuva 11">
            <a:extLst>
              <a:ext uri="{FF2B5EF4-FFF2-40B4-BE49-F238E27FC236}">
                <a16:creationId xmlns:a16="http://schemas.microsoft.com/office/drawing/2014/main" id="{08F5EFC2-EE85-46AC-ADD3-B2C50F3F8C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6699" y="379549"/>
            <a:ext cx="2788889" cy="1262011"/>
          </a:xfrm>
          <a:prstGeom prst="rect">
            <a:avLst/>
          </a:prstGeom>
        </p:spPr>
      </p:pic>
      <p:sp>
        <p:nvSpPr>
          <p:cNvPr id="14" name="Tekstiruutu 13">
            <a:extLst>
              <a:ext uri="{FF2B5EF4-FFF2-40B4-BE49-F238E27FC236}">
                <a16:creationId xmlns:a16="http://schemas.microsoft.com/office/drawing/2014/main" id="{3CBA58B5-A130-4659-BCCA-F5EA74D06AEC}"/>
              </a:ext>
            </a:extLst>
          </p:cNvPr>
          <p:cNvSpPr txBox="1"/>
          <p:nvPr userDrawn="1"/>
        </p:nvSpPr>
        <p:spPr>
          <a:xfrm>
            <a:off x="4732482" y="6413698"/>
            <a:ext cx="2727035" cy="276999"/>
          </a:xfrm>
          <a:prstGeom prst="rect">
            <a:avLst/>
          </a:prstGeom>
          <a:noFill/>
        </p:spPr>
        <p:txBody>
          <a:bodyPr wrap="square" rtlCol="0">
            <a:spAutoFit/>
          </a:bodyPr>
          <a:lstStyle/>
          <a:p>
            <a:pPr algn="ctr"/>
            <a:r>
              <a:rPr lang="fi-FI" sz="1200" dirty="0">
                <a:solidFill>
                  <a:schemeClr val="tx1"/>
                </a:solidFill>
                <a:latin typeface="Arimo" panose="020B0604020202020204" pitchFamily="34" charset="0"/>
                <a:ea typeface="Arimo" panose="020B0604020202020204" pitchFamily="34" charset="0"/>
                <a:cs typeface="Arimo" panose="020B0604020202020204" pitchFamily="34" charset="0"/>
              </a:rPr>
              <a:t>Kehity – verkostoidu – vaikuta </a:t>
            </a:r>
          </a:p>
        </p:txBody>
      </p:sp>
      <p:sp>
        <p:nvSpPr>
          <p:cNvPr id="15" name="Suorakulmio 14">
            <a:extLst>
              <a:ext uri="{FF2B5EF4-FFF2-40B4-BE49-F238E27FC236}">
                <a16:creationId xmlns:a16="http://schemas.microsoft.com/office/drawing/2014/main" id="{7AFBE728-E03F-4B54-BCCA-520EBEA2697B}"/>
              </a:ext>
            </a:extLst>
          </p:cNvPr>
          <p:cNvSpPr/>
          <p:nvPr userDrawn="1"/>
        </p:nvSpPr>
        <p:spPr>
          <a:xfrm>
            <a:off x="820367" y="6316626"/>
            <a:ext cx="10548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tsikko 4">
            <a:extLst>
              <a:ext uri="{FF2B5EF4-FFF2-40B4-BE49-F238E27FC236}">
                <a16:creationId xmlns:a16="http://schemas.microsoft.com/office/drawing/2014/main" id="{F896B9FD-07F0-4E00-A90B-6E1EBE4E20BF}"/>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0920593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7" userDrawn="1">
          <p15:clr>
            <a:srgbClr val="FBAE40"/>
          </p15:clr>
        </p15:guide>
        <p15:guide id="3" pos="715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A87DEF07-A8A9-43AC-8C1E-05CC127A6FA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rgbClr val="193255"/>
              </a:solidFill>
            </a:endParaRPr>
          </a:p>
        </p:txBody>
      </p:sp>
      <p:sp>
        <p:nvSpPr>
          <p:cNvPr id="2" name="Otsikko 1">
            <a:extLst>
              <a:ext uri="{FF2B5EF4-FFF2-40B4-BE49-F238E27FC236}">
                <a16:creationId xmlns:a16="http://schemas.microsoft.com/office/drawing/2014/main" id="{88459D99-91F3-47B2-A9C0-517B82642D0A}"/>
              </a:ext>
            </a:extLst>
          </p:cNvPr>
          <p:cNvSpPr>
            <a:spLocks noGrp="1"/>
          </p:cNvSpPr>
          <p:nvPr>
            <p:ph type="ctrTitle"/>
          </p:nvPr>
        </p:nvSpPr>
        <p:spPr>
          <a:xfrm>
            <a:off x="1524000" y="1122363"/>
            <a:ext cx="9144000" cy="2387600"/>
          </a:xfrm>
        </p:spPr>
        <p:txBody>
          <a:bodyPr anchor="b">
            <a:noAutofit/>
          </a:bodyPr>
          <a:lstStyle>
            <a:lvl1pPr algn="ctr">
              <a:defRPr sz="5400" b="1">
                <a:solidFill>
                  <a:schemeClr val="bg1"/>
                </a:solidFill>
                <a:latin typeface="Arimo" panose="020B0604020202020204" pitchFamily="34" charset="0"/>
                <a:ea typeface="Arimo" panose="020B0604020202020204" pitchFamily="34" charset="0"/>
                <a:cs typeface="Arimo" panose="020B0604020202020204" pitchFamily="34" charset="0"/>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EAC2E50F-7045-470E-9D29-BA8E52E3396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mo" panose="020B0604020202020204" pitchFamily="34" charset="0"/>
                <a:ea typeface="Arimo" panose="020B0604020202020204" pitchFamily="34" charset="0"/>
                <a:cs typeface="Arimo"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a:extLst>
              <a:ext uri="{FF2B5EF4-FFF2-40B4-BE49-F238E27FC236}">
                <a16:creationId xmlns:a16="http://schemas.microsoft.com/office/drawing/2014/main" id="{F4D56FFD-01C7-4532-AA50-C6E630BD8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439" y="5760000"/>
            <a:ext cx="2425121" cy="1097401"/>
          </a:xfrm>
          <a:prstGeom prst="rect">
            <a:avLst/>
          </a:prstGeom>
        </p:spPr>
      </p:pic>
      <p:sp>
        <p:nvSpPr>
          <p:cNvPr id="6" name="Suorakulmio 5">
            <a:extLst>
              <a:ext uri="{FF2B5EF4-FFF2-40B4-BE49-F238E27FC236}">
                <a16:creationId xmlns:a16="http://schemas.microsoft.com/office/drawing/2014/main" id="{25A51A18-093B-4265-AA43-A2DCE48270BB}"/>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rgbClr val="193255"/>
              </a:solidFill>
            </a:endParaRPr>
          </a:p>
        </p:txBody>
      </p:sp>
      <p:pic>
        <p:nvPicPr>
          <p:cNvPr id="8" name="Kuva 7">
            <a:extLst>
              <a:ext uri="{FF2B5EF4-FFF2-40B4-BE49-F238E27FC236}">
                <a16:creationId xmlns:a16="http://schemas.microsoft.com/office/drawing/2014/main" id="{A5F63146-AF12-4426-AE4C-00C7E9C3D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83439" y="5760000"/>
            <a:ext cx="2425121" cy="1097401"/>
          </a:xfrm>
          <a:prstGeom prst="rect">
            <a:avLst/>
          </a:prstGeom>
        </p:spPr>
      </p:pic>
    </p:spTree>
    <p:extLst>
      <p:ext uri="{BB962C8B-B14F-4D97-AF65-F5344CB8AC3E}">
        <p14:creationId xmlns:p14="http://schemas.microsoft.com/office/powerpoint/2010/main" val="355208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Otsikkodia">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F16D7BC-837A-4A98-A3A9-EA93BB8C1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1325"/>
            <a:ext cx="12192005" cy="6859326"/>
          </a:xfrm>
          <a:prstGeom prst="rect">
            <a:avLst/>
          </a:prstGeom>
        </p:spPr>
      </p:pic>
      <p:sp>
        <p:nvSpPr>
          <p:cNvPr id="7" name="Suorakulmio 6">
            <a:extLst>
              <a:ext uri="{FF2B5EF4-FFF2-40B4-BE49-F238E27FC236}">
                <a16:creationId xmlns:a16="http://schemas.microsoft.com/office/drawing/2014/main" id="{A87DEF07-A8A9-43AC-8C1E-05CC127A6FAC}"/>
              </a:ext>
            </a:extLst>
          </p:cNvPr>
          <p:cNvSpPr/>
          <p:nvPr/>
        </p:nvSpPr>
        <p:spPr>
          <a:xfrm>
            <a:off x="0" y="0"/>
            <a:ext cx="12192000" cy="6858000"/>
          </a:xfrm>
          <a:prstGeom prst="rect">
            <a:avLst/>
          </a:prstGeom>
          <a:solidFill>
            <a:schemeClr val="dk1">
              <a:alpha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rgbClr val="193255"/>
              </a:solidFill>
            </a:endParaRPr>
          </a:p>
        </p:txBody>
      </p:sp>
      <p:sp>
        <p:nvSpPr>
          <p:cNvPr id="3" name="Alaotsikko 2">
            <a:extLst>
              <a:ext uri="{FF2B5EF4-FFF2-40B4-BE49-F238E27FC236}">
                <a16:creationId xmlns:a16="http://schemas.microsoft.com/office/drawing/2014/main" id="{EAC2E50F-7045-470E-9D29-BA8E52E3396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mo" panose="020B0604020202020204" pitchFamily="34" charset="0"/>
                <a:ea typeface="Arimo" panose="020B0604020202020204" pitchFamily="34" charset="0"/>
                <a:cs typeface="Arimo"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1" name="Kuva 10">
            <a:extLst>
              <a:ext uri="{FF2B5EF4-FFF2-40B4-BE49-F238E27FC236}">
                <a16:creationId xmlns:a16="http://schemas.microsoft.com/office/drawing/2014/main" id="{57244B13-372A-4594-A22F-1E4B81B97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439" y="5760000"/>
            <a:ext cx="2425121" cy="1097401"/>
          </a:xfrm>
          <a:prstGeom prst="rect">
            <a:avLst/>
          </a:prstGeom>
        </p:spPr>
      </p:pic>
      <p:sp>
        <p:nvSpPr>
          <p:cNvPr id="10" name="Päivämäärän paikkamerkki 9">
            <a:extLst>
              <a:ext uri="{FF2B5EF4-FFF2-40B4-BE49-F238E27FC236}">
                <a16:creationId xmlns:a16="http://schemas.microsoft.com/office/drawing/2014/main" id="{E0F6DD83-8E46-4B3A-9174-68DC63D0CF96}"/>
              </a:ext>
            </a:extLst>
          </p:cNvPr>
          <p:cNvSpPr>
            <a:spLocks noGrp="1"/>
          </p:cNvSpPr>
          <p:nvPr>
            <p:ph type="dt" sz="half" idx="10"/>
          </p:nvPr>
        </p:nvSpPr>
        <p:spPr/>
        <p:txBody>
          <a:bodyPr/>
          <a:lstStyle/>
          <a:p>
            <a:fld id="{1C17C094-560E-4F2B-9B3E-D628CC0538C1}" type="datetimeFigureOut">
              <a:rPr lang="fi-FI" smtClean="0"/>
              <a:pPr/>
              <a:t>24.5.2022</a:t>
            </a:fld>
            <a:endParaRPr lang="fi-FI" dirty="0"/>
          </a:p>
        </p:txBody>
      </p:sp>
      <p:sp>
        <p:nvSpPr>
          <p:cNvPr id="12" name="Dian numeron paikkamerkki 11">
            <a:extLst>
              <a:ext uri="{FF2B5EF4-FFF2-40B4-BE49-F238E27FC236}">
                <a16:creationId xmlns:a16="http://schemas.microsoft.com/office/drawing/2014/main" id="{2125208B-7783-4CC3-BA55-D9848B390D87}"/>
              </a:ext>
            </a:extLst>
          </p:cNvPr>
          <p:cNvSpPr>
            <a:spLocks noGrp="1"/>
          </p:cNvSpPr>
          <p:nvPr>
            <p:ph type="sldNum" sz="quarter" idx="11"/>
          </p:nvPr>
        </p:nvSpPr>
        <p:spPr/>
        <p:txBody>
          <a:bodyPr/>
          <a:lstStyle/>
          <a:p>
            <a:fld id="{785B102C-74E4-4E68-8619-87F087257574}" type="slidenum">
              <a:rPr lang="fi-FI" smtClean="0"/>
              <a:pPr/>
              <a:t>‹#›</a:t>
            </a:fld>
            <a:endParaRPr lang="fi-FI"/>
          </a:p>
        </p:txBody>
      </p:sp>
      <p:sp>
        <p:nvSpPr>
          <p:cNvPr id="14" name="Otsikko 1">
            <a:extLst>
              <a:ext uri="{FF2B5EF4-FFF2-40B4-BE49-F238E27FC236}">
                <a16:creationId xmlns:a16="http://schemas.microsoft.com/office/drawing/2014/main" id="{91A44572-1FA3-44D1-A807-1AEE1E09CE05}"/>
              </a:ext>
            </a:extLst>
          </p:cNvPr>
          <p:cNvSpPr>
            <a:spLocks noGrp="1"/>
          </p:cNvSpPr>
          <p:nvPr>
            <p:ph type="ctrTitle"/>
          </p:nvPr>
        </p:nvSpPr>
        <p:spPr>
          <a:xfrm>
            <a:off x="1524000" y="1122363"/>
            <a:ext cx="9144000" cy="2387600"/>
          </a:xfrm>
        </p:spPr>
        <p:txBody>
          <a:bodyPr anchor="b">
            <a:noAutofit/>
          </a:bodyPr>
          <a:lstStyle>
            <a:lvl1pPr algn="ctr">
              <a:defRPr sz="5400" b="1">
                <a:solidFill>
                  <a:schemeClr val="bg1"/>
                </a:solidFill>
                <a:latin typeface="Arimo" panose="020B0604020202020204" pitchFamily="34" charset="0"/>
                <a:ea typeface="Arimo" panose="020B0604020202020204" pitchFamily="34" charset="0"/>
                <a:cs typeface="Arimo" panose="020B0604020202020204" pitchFamily="34" charset="0"/>
              </a:defRPr>
            </a:lvl1pPr>
          </a:lstStyle>
          <a:p>
            <a:r>
              <a:rPr lang="fi-FI"/>
              <a:t>Muokkaa ots. perustyyl. napsautt.</a:t>
            </a:r>
            <a:endParaRPr lang="fi-FI" dirty="0"/>
          </a:p>
        </p:txBody>
      </p:sp>
      <p:pic>
        <p:nvPicPr>
          <p:cNvPr id="13" name="Kuva 12">
            <a:extLst>
              <a:ext uri="{FF2B5EF4-FFF2-40B4-BE49-F238E27FC236}">
                <a16:creationId xmlns:a16="http://schemas.microsoft.com/office/drawing/2014/main" id="{643755C4-A449-40A3-9201-402994CB6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1325"/>
            <a:ext cx="12192005" cy="6859326"/>
          </a:xfrm>
          <a:prstGeom prst="rect">
            <a:avLst/>
          </a:prstGeom>
        </p:spPr>
      </p:pic>
      <p:sp>
        <p:nvSpPr>
          <p:cNvPr id="15" name="Suorakulmio 14">
            <a:extLst>
              <a:ext uri="{FF2B5EF4-FFF2-40B4-BE49-F238E27FC236}">
                <a16:creationId xmlns:a16="http://schemas.microsoft.com/office/drawing/2014/main" id="{D1CC3FB2-7405-4D00-8795-E11A14E304C3}"/>
              </a:ext>
            </a:extLst>
          </p:cNvPr>
          <p:cNvSpPr/>
          <p:nvPr userDrawn="1"/>
        </p:nvSpPr>
        <p:spPr>
          <a:xfrm>
            <a:off x="0" y="0"/>
            <a:ext cx="12192000" cy="6858000"/>
          </a:xfrm>
          <a:prstGeom prst="rect">
            <a:avLst/>
          </a:prstGeom>
          <a:solidFill>
            <a:schemeClr val="dk1">
              <a:alpha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rgbClr val="193255"/>
              </a:solidFill>
            </a:endParaRPr>
          </a:p>
        </p:txBody>
      </p:sp>
      <p:pic>
        <p:nvPicPr>
          <p:cNvPr id="16" name="Kuva 15">
            <a:extLst>
              <a:ext uri="{FF2B5EF4-FFF2-40B4-BE49-F238E27FC236}">
                <a16:creationId xmlns:a16="http://schemas.microsoft.com/office/drawing/2014/main" id="{11E1F5FB-A90F-49BF-81FB-9BBFB260F0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3439" y="5760000"/>
            <a:ext cx="2425121" cy="1097401"/>
          </a:xfrm>
          <a:prstGeom prst="rect">
            <a:avLst/>
          </a:prstGeom>
        </p:spPr>
      </p:pic>
    </p:spTree>
    <p:extLst>
      <p:ext uri="{BB962C8B-B14F-4D97-AF65-F5344CB8AC3E}">
        <p14:creationId xmlns:p14="http://schemas.microsoft.com/office/powerpoint/2010/main" val="121656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2589A03-BB87-4295-B0D2-36120C9D6A9E}"/>
              </a:ext>
            </a:extLst>
          </p:cNvPr>
          <p:cNvSpPr>
            <a:spLocks noGrp="1"/>
          </p:cNvSpPr>
          <p:nvPr>
            <p:ph idx="1"/>
          </p:nvPr>
        </p:nvSpPr>
        <p:spPr/>
        <p:txBody>
          <a:bodyPr/>
          <a:lstStyle>
            <a:lvl1pPr>
              <a:defRPr>
                <a:solidFill>
                  <a:srgbClr val="193255"/>
                </a:solidFill>
                <a:latin typeface="Arimo" panose="020B0604020202020204" pitchFamily="34" charset="0"/>
                <a:ea typeface="Arimo" panose="020B0604020202020204" pitchFamily="34" charset="0"/>
                <a:cs typeface="Arimo" panose="020B0604020202020204" pitchFamily="34" charset="0"/>
              </a:defRPr>
            </a:lvl1pPr>
            <a:lvl2pPr>
              <a:defRPr>
                <a:solidFill>
                  <a:srgbClr val="193255"/>
                </a:solidFill>
                <a:latin typeface="Arimo" panose="020B0604020202020204" pitchFamily="34" charset="0"/>
                <a:ea typeface="Arimo" panose="020B0604020202020204" pitchFamily="34" charset="0"/>
                <a:cs typeface="Arimo" panose="020B0604020202020204" pitchFamily="34" charset="0"/>
              </a:defRPr>
            </a:lvl2pPr>
            <a:lvl3pPr>
              <a:defRPr>
                <a:solidFill>
                  <a:srgbClr val="193255"/>
                </a:solidFill>
                <a:latin typeface="Arimo" panose="020B0604020202020204" pitchFamily="34" charset="0"/>
                <a:ea typeface="Arimo" panose="020B0604020202020204" pitchFamily="34" charset="0"/>
                <a:cs typeface="Arimo" panose="020B0604020202020204" pitchFamily="34" charset="0"/>
              </a:defRPr>
            </a:lvl3pPr>
            <a:lvl4pPr>
              <a:defRPr>
                <a:solidFill>
                  <a:srgbClr val="193255"/>
                </a:solidFill>
                <a:latin typeface="Arimo" panose="020B0604020202020204" pitchFamily="34" charset="0"/>
                <a:ea typeface="Arimo" panose="020B0604020202020204" pitchFamily="34" charset="0"/>
                <a:cs typeface="Arimo" panose="020B0604020202020204" pitchFamily="34" charset="0"/>
              </a:defRPr>
            </a:lvl4pPr>
            <a:lvl5pPr>
              <a:defRPr>
                <a:solidFill>
                  <a:srgbClr val="193255"/>
                </a:solidFill>
                <a:latin typeface="Arimo" panose="020B0604020202020204" pitchFamily="34" charset="0"/>
                <a:ea typeface="Arimo" panose="020B0604020202020204" pitchFamily="34" charset="0"/>
                <a:cs typeface="Arimo"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903A029E-DFA5-4E59-8F01-5B41674943E2}"/>
              </a:ext>
            </a:extLst>
          </p:cNvPr>
          <p:cNvSpPr>
            <a:spLocks noGrp="1"/>
          </p:cNvSpPr>
          <p:nvPr>
            <p:ph type="dt" sz="half" idx="10"/>
          </p:nvPr>
        </p:nvSpPr>
        <p:spPr/>
        <p:txBody>
          <a:bodyPr/>
          <a:lstStyle>
            <a:lvl1pPr>
              <a:defRPr>
                <a:solidFill>
                  <a:srgbClr val="193255"/>
                </a:solidFill>
                <a:latin typeface="Arimo" panose="020B0604020202020204" pitchFamily="34" charset="0"/>
                <a:ea typeface="Arimo" panose="020B0604020202020204" pitchFamily="34" charset="0"/>
                <a:cs typeface="Arimo" panose="020B0604020202020204" pitchFamily="34" charset="0"/>
              </a:defRPr>
            </a:lvl1pPr>
          </a:lstStyle>
          <a:p>
            <a:fld id="{1C17C094-560E-4F2B-9B3E-D628CC0538C1}" type="datetimeFigureOut">
              <a:rPr lang="fi-FI" smtClean="0"/>
              <a:pPr/>
              <a:t>24.5.2022</a:t>
            </a:fld>
            <a:endParaRPr lang="fi-FI" dirty="0"/>
          </a:p>
        </p:txBody>
      </p:sp>
      <p:sp>
        <p:nvSpPr>
          <p:cNvPr id="6" name="Dian numeron paikkamerkki 5">
            <a:extLst>
              <a:ext uri="{FF2B5EF4-FFF2-40B4-BE49-F238E27FC236}">
                <a16:creationId xmlns:a16="http://schemas.microsoft.com/office/drawing/2014/main" id="{DDAD0FB8-3A92-4B34-B63F-B3215D9AD074}"/>
              </a:ext>
            </a:extLst>
          </p:cNvPr>
          <p:cNvSpPr>
            <a:spLocks noGrp="1"/>
          </p:cNvSpPr>
          <p:nvPr>
            <p:ph type="sldNum" sz="quarter" idx="12"/>
          </p:nvPr>
        </p:nvSpPr>
        <p:spPr/>
        <p:txBody>
          <a:bodyPr/>
          <a:lstStyle>
            <a:lvl1pPr>
              <a:defRPr>
                <a:solidFill>
                  <a:srgbClr val="193255"/>
                </a:solidFill>
                <a:latin typeface="Arimo" panose="020B0604020202020204" pitchFamily="34" charset="0"/>
                <a:ea typeface="Arimo" panose="020B0604020202020204" pitchFamily="34" charset="0"/>
                <a:cs typeface="Arimo" panose="020B0604020202020204" pitchFamily="34" charset="0"/>
              </a:defRPr>
            </a:lvl1pPr>
          </a:lstStyle>
          <a:p>
            <a:fld id="{785B102C-74E4-4E68-8619-87F087257574}" type="slidenum">
              <a:rPr lang="fi-FI" smtClean="0"/>
              <a:pPr/>
              <a:t>‹#›</a:t>
            </a:fld>
            <a:endParaRPr lang="fi-FI" dirty="0"/>
          </a:p>
        </p:txBody>
      </p:sp>
      <p:pic>
        <p:nvPicPr>
          <p:cNvPr id="12" name="Kuva 11">
            <a:extLst>
              <a:ext uri="{FF2B5EF4-FFF2-40B4-BE49-F238E27FC236}">
                <a16:creationId xmlns:a16="http://schemas.microsoft.com/office/drawing/2014/main" id="{08F5EFC2-EE85-46AC-ADD3-B2C50F3F8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699" y="379549"/>
            <a:ext cx="2788889" cy="1262011"/>
          </a:xfrm>
          <a:prstGeom prst="rect">
            <a:avLst/>
          </a:prstGeom>
        </p:spPr>
      </p:pic>
      <p:sp>
        <p:nvSpPr>
          <p:cNvPr id="14" name="Tekstiruutu 13">
            <a:extLst>
              <a:ext uri="{FF2B5EF4-FFF2-40B4-BE49-F238E27FC236}">
                <a16:creationId xmlns:a16="http://schemas.microsoft.com/office/drawing/2014/main" id="{3CBA58B5-A130-4659-BCCA-F5EA74D06AEC}"/>
              </a:ext>
            </a:extLst>
          </p:cNvPr>
          <p:cNvSpPr txBox="1"/>
          <p:nvPr/>
        </p:nvSpPr>
        <p:spPr>
          <a:xfrm>
            <a:off x="4732482" y="6413698"/>
            <a:ext cx="2727035" cy="276999"/>
          </a:xfrm>
          <a:prstGeom prst="rect">
            <a:avLst/>
          </a:prstGeom>
          <a:noFill/>
        </p:spPr>
        <p:txBody>
          <a:bodyPr wrap="square" rtlCol="0">
            <a:spAutoFit/>
          </a:bodyPr>
          <a:lstStyle/>
          <a:p>
            <a:pPr algn="ctr"/>
            <a:r>
              <a:rPr lang="fi-FI" sz="1200" dirty="0">
                <a:solidFill>
                  <a:schemeClr val="tx1"/>
                </a:solidFill>
                <a:latin typeface="Arimo" panose="020B0604020202020204" pitchFamily="34" charset="0"/>
                <a:ea typeface="Arimo" panose="020B0604020202020204" pitchFamily="34" charset="0"/>
                <a:cs typeface="Arimo" panose="020B0604020202020204" pitchFamily="34" charset="0"/>
              </a:rPr>
              <a:t>Kehity – verkostoidu – vaikuta </a:t>
            </a:r>
          </a:p>
        </p:txBody>
      </p:sp>
      <p:sp>
        <p:nvSpPr>
          <p:cNvPr id="15" name="Suorakulmio 14">
            <a:extLst>
              <a:ext uri="{FF2B5EF4-FFF2-40B4-BE49-F238E27FC236}">
                <a16:creationId xmlns:a16="http://schemas.microsoft.com/office/drawing/2014/main" id="{7AFBE728-E03F-4B54-BCCA-520EBEA2697B}"/>
              </a:ext>
            </a:extLst>
          </p:cNvPr>
          <p:cNvSpPr/>
          <p:nvPr/>
        </p:nvSpPr>
        <p:spPr>
          <a:xfrm>
            <a:off x="820367" y="6316626"/>
            <a:ext cx="10548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tsikko 4">
            <a:extLst>
              <a:ext uri="{FF2B5EF4-FFF2-40B4-BE49-F238E27FC236}">
                <a16:creationId xmlns:a16="http://schemas.microsoft.com/office/drawing/2014/main" id="{F896B9FD-07F0-4E00-A90B-6E1EBE4E20BF}"/>
              </a:ext>
            </a:extLst>
          </p:cNvPr>
          <p:cNvSpPr>
            <a:spLocks noGrp="1"/>
          </p:cNvSpPr>
          <p:nvPr>
            <p:ph type="title"/>
          </p:nvPr>
        </p:nvSpPr>
        <p:spPr/>
        <p:txBody>
          <a:bodyPr/>
          <a:lstStyle/>
          <a:p>
            <a:r>
              <a:rPr lang="fi-FI"/>
              <a:t>Muokkaa ots. perustyyl. napsautt.</a:t>
            </a:r>
            <a:endParaRPr lang="fi-FI" dirty="0"/>
          </a:p>
        </p:txBody>
      </p:sp>
      <p:pic>
        <p:nvPicPr>
          <p:cNvPr id="9" name="Kuva 8">
            <a:extLst>
              <a:ext uri="{FF2B5EF4-FFF2-40B4-BE49-F238E27FC236}">
                <a16:creationId xmlns:a16="http://schemas.microsoft.com/office/drawing/2014/main" id="{13DAA1CE-B4D1-4C86-9FC3-9ACC8F56F9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6699" y="379549"/>
            <a:ext cx="2788889" cy="1262011"/>
          </a:xfrm>
          <a:prstGeom prst="rect">
            <a:avLst/>
          </a:prstGeom>
        </p:spPr>
      </p:pic>
      <p:sp>
        <p:nvSpPr>
          <p:cNvPr id="11" name="Suorakulmio 10">
            <a:extLst>
              <a:ext uri="{FF2B5EF4-FFF2-40B4-BE49-F238E27FC236}">
                <a16:creationId xmlns:a16="http://schemas.microsoft.com/office/drawing/2014/main" id="{27541AB1-2163-47E0-88F2-8791A30C5E44}"/>
              </a:ext>
            </a:extLst>
          </p:cNvPr>
          <p:cNvSpPr/>
          <p:nvPr userDrawn="1"/>
        </p:nvSpPr>
        <p:spPr>
          <a:xfrm>
            <a:off x="820367" y="6316626"/>
            <a:ext cx="10548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064213323"/>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597" userDrawn="1">
          <p15:clr>
            <a:srgbClr val="FBAE40"/>
          </p15:clr>
        </p15:guide>
        <p15:guide id="6" pos="715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45645B-FCCA-4CF1-8C57-48CD1BB89439}"/>
              </a:ext>
            </a:extLst>
          </p:cNvPr>
          <p:cNvSpPr>
            <a:spLocks noGrp="1"/>
          </p:cNvSpPr>
          <p:nvPr>
            <p:ph type="title"/>
          </p:nvPr>
        </p:nvSpPr>
        <p:spPr>
          <a:xfrm>
            <a:off x="838200" y="365125"/>
            <a:ext cx="8372475" cy="1325563"/>
          </a:xfrm>
        </p:spPr>
        <p:txBody>
          <a:bodyPr>
            <a:noAutofit/>
          </a:bodyPr>
          <a:lstStyle>
            <a:lvl1pPr>
              <a:defRPr sz="4000" b="1">
                <a:solidFill>
                  <a:srgbClr val="193255"/>
                </a:solidFill>
                <a:latin typeface="Arimo" panose="020B0604020202020204" pitchFamily="34" charset="0"/>
                <a:ea typeface="Arimo" panose="020B0604020202020204" pitchFamily="34" charset="0"/>
                <a:cs typeface="Arimo" panose="020B0604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22589A03-BB87-4295-B0D2-36120C9D6A9E}"/>
              </a:ext>
            </a:extLst>
          </p:cNvPr>
          <p:cNvSpPr>
            <a:spLocks noGrp="1"/>
          </p:cNvSpPr>
          <p:nvPr>
            <p:ph idx="1"/>
          </p:nvPr>
        </p:nvSpPr>
        <p:spPr/>
        <p:txBody>
          <a:bodyPr/>
          <a:lstStyle>
            <a:lvl1pPr>
              <a:defRPr>
                <a:solidFill>
                  <a:srgbClr val="193255"/>
                </a:solidFill>
                <a:latin typeface="Arimo" panose="020B0604020202020204" pitchFamily="34" charset="0"/>
                <a:ea typeface="Arimo" panose="020B0604020202020204" pitchFamily="34" charset="0"/>
                <a:cs typeface="Arimo" panose="020B0604020202020204" pitchFamily="34" charset="0"/>
              </a:defRPr>
            </a:lvl1pPr>
            <a:lvl2pPr>
              <a:defRPr>
                <a:solidFill>
                  <a:srgbClr val="193255"/>
                </a:solidFill>
                <a:latin typeface="Arimo" panose="020B0604020202020204" pitchFamily="34" charset="0"/>
                <a:ea typeface="Arimo" panose="020B0604020202020204" pitchFamily="34" charset="0"/>
                <a:cs typeface="Arimo" panose="020B0604020202020204" pitchFamily="34" charset="0"/>
              </a:defRPr>
            </a:lvl2pPr>
            <a:lvl3pPr>
              <a:defRPr>
                <a:solidFill>
                  <a:srgbClr val="193255"/>
                </a:solidFill>
                <a:latin typeface="Arimo" panose="020B0604020202020204" pitchFamily="34" charset="0"/>
                <a:ea typeface="Arimo" panose="020B0604020202020204" pitchFamily="34" charset="0"/>
                <a:cs typeface="Arimo" panose="020B0604020202020204" pitchFamily="34" charset="0"/>
              </a:defRPr>
            </a:lvl3pPr>
            <a:lvl4pPr>
              <a:defRPr>
                <a:solidFill>
                  <a:srgbClr val="193255"/>
                </a:solidFill>
                <a:latin typeface="Arimo" panose="020B0604020202020204" pitchFamily="34" charset="0"/>
                <a:ea typeface="Arimo" panose="020B0604020202020204" pitchFamily="34" charset="0"/>
                <a:cs typeface="Arimo" panose="020B0604020202020204" pitchFamily="34" charset="0"/>
              </a:defRPr>
            </a:lvl4pPr>
            <a:lvl5pPr>
              <a:defRPr>
                <a:solidFill>
                  <a:srgbClr val="193255"/>
                </a:solidFill>
                <a:latin typeface="Arimo" panose="020B0604020202020204" pitchFamily="34" charset="0"/>
                <a:ea typeface="Arimo" panose="020B0604020202020204" pitchFamily="34" charset="0"/>
                <a:cs typeface="Arimo"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DDAD0FB8-3A92-4B34-B63F-B3215D9AD074}"/>
              </a:ext>
            </a:extLst>
          </p:cNvPr>
          <p:cNvSpPr>
            <a:spLocks noGrp="1"/>
          </p:cNvSpPr>
          <p:nvPr>
            <p:ph type="sldNum" sz="quarter" idx="12"/>
          </p:nvPr>
        </p:nvSpPr>
        <p:spPr/>
        <p:txBody>
          <a:bodyPr/>
          <a:lstStyle>
            <a:lvl1pPr>
              <a:defRPr>
                <a:solidFill>
                  <a:srgbClr val="A6A6A6"/>
                </a:solidFill>
                <a:latin typeface="Arimo" panose="020B0604020202020204" pitchFamily="34" charset="0"/>
                <a:ea typeface="Arimo" panose="020B0604020202020204" pitchFamily="34" charset="0"/>
                <a:cs typeface="Arimo" panose="020B0604020202020204" pitchFamily="34" charset="0"/>
              </a:defRPr>
            </a:lvl1pPr>
          </a:lstStyle>
          <a:p>
            <a:fld id="{785B102C-74E4-4E68-8619-87F087257574}" type="slidenum">
              <a:rPr lang="fi-FI" smtClean="0"/>
              <a:pPr/>
              <a:t>‹#›</a:t>
            </a:fld>
            <a:endParaRPr lang="fi-FI"/>
          </a:p>
        </p:txBody>
      </p:sp>
      <p:pic>
        <p:nvPicPr>
          <p:cNvPr id="14" name="Kuva 13">
            <a:extLst>
              <a:ext uri="{FF2B5EF4-FFF2-40B4-BE49-F238E27FC236}">
                <a16:creationId xmlns:a16="http://schemas.microsoft.com/office/drawing/2014/main" id="{1F013160-17E1-4083-AB2E-741D79A4C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699" y="379549"/>
            <a:ext cx="2788889" cy="1262011"/>
          </a:xfrm>
          <a:prstGeom prst="rect">
            <a:avLst/>
          </a:prstGeom>
        </p:spPr>
      </p:pic>
      <p:sp>
        <p:nvSpPr>
          <p:cNvPr id="9" name="Tekstiruutu 8">
            <a:extLst>
              <a:ext uri="{FF2B5EF4-FFF2-40B4-BE49-F238E27FC236}">
                <a16:creationId xmlns:a16="http://schemas.microsoft.com/office/drawing/2014/main" id="{D0883FFD-9AFD-4E46-A66B-FF5BB7E2F3D0}"/>
              </a:ext>
            </a:extLst>
          </p:cNvPr>
          <p:cNvSpPr txBox="1"/>
          <p:nvPr/>
        </p:nvSpPr>
        <p:spPr>
          <a:xfrm>
            <a:off x="4732482" y="6413698"/>
            <a:ext cx="2727035" cy="276999"/>
          </a:xfrm>
          <a:prstGeom prst="rect">
            <a:avLst/>
          </a:prstGeom>
          <a:noFill/>
        </p:spPr>
        <p:txBody>
          <a:bodyPr wrap="square" rtlCol="0">
            <a:spAutoFit/>
          </a:bodyPr>
          <a:lstStyle/>
          <a:p>
            <a:pPr algn="ctr"/>
            <a:r>
              <a:rPr lang="fi-FI" sz="1200" dirty="0">
                <a:solidFill>
                  <a:schemeClr val="tx1"/>
                </a:solidFill>
                <a:latin typeface="Arimo" panose="020B0604020202020204" pitchFamily="34" charset="0"/>
                <a:ea typeface="Arimo" panose="020B0604020202020204" pitchFamily="34" charset="0"/>
                <a:cs typeface="Arimo" panose="020B0604020202020204" pitchFamily="34" charset="0"/>
              </a:rPr>
              <a:t>Kehity – verkostoidu – vaikuta </a:t>
            </a:r>
          </a:p>
        </p:txBody>
      </p:sp>
      <p:sp>
        <p:nvSpPr>
          <p:cNvPr id="10" name="Suorakulmio 9">
            <a:extLst>
              <a:ext uri="{FF2B5EF4-FFF2-40B4-BE49-F238E27FC236}">
                <a16:creationId xmlns:a16="http://schemas.microsoft.com/office/drawing/2014/main" id="{7AC1CAB8-F08B-4F65-A2B8-1C5E8CF6B1C9}"/>
              </a:ext>
            </a:extLst>
          </p:cNvPr>
          <p:cNvSpPr/>
          <p:nvPr/>
        </p:nvSpPr>
        <p:spPr>
          <a:xfrm>
            <a:off x="820367" y="6316626"/>
            <a:ext cx="10548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3B0D9001-AA2D-43F7-B74A-62E7055C98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6699" y="379549"/>
            <a:ext cx="2788889" cy="1262011"/>
          </a:xfrm>
          <a:prstGeom prst="rect">
            <a:avLst/>
          </a:prstGeom>
        </p:spPr>
      </p:pic>
      <p:sp>
        <p:nvSpPr>
          <p:cNvPr id="12" name="Suorakulmio 11">
            <a:extLst>
              <a:ext uri="{FF2B5EF4-FFF2-40B4-BE49-F238E27FC236}">
                <a16:creationId xmlns:a16="http://schemas.microsoft.com/office/drawing/2014/main" id="{F28C90A4-9135-4807-BE20-A2DC57DD7E2D}"/>
              </a:ext>
            </a:extLst>
          </p:cNvPr>
          <p:cNvSpPr/>
          <p:nvPr userDrawn="1"/>
        </p:nvSpPr>
        <p:spPr>
          <a:xfrm>
            <a:off x="820367" y="6316626"/>
            <a:ext cx="10548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8238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14D17B-FD87-41C2-94A6-942106174206}"/>
              </a:ext>
            </a:extLst>
          </p:cNvPr>
          <p:cNvSpPr>
            <a:spLocks noGrp="1"/>
          </p:cNvSpPr>
          <p:nvPr>
            <p:ph type="title"/>
          </p:nvPr>
        </p:nvSpPr>
        <p:spPr>
          <a:xfrm>
            <a:off x="838200" y="365125"/>
            <a:ext cx="8534400" cy="1325563"/>
          </a:xfrm>
        </p:spPr>
        <p:txBody>
          <a:bodyPr>
            <a:noAutofit/>
          </a:bodyPr>
          <a:lstStyle>
            <a:lvl1pPr>
              <a:defRPr sz="4000">
                <a:solidFill>
                  <a:srgbClr val="193255"/>
                </a:solidFill>
                <a:latin typeface="Arimo" panose="020B0604020202020204" pitchFamily="34" charset="0"/>
                <a:ea typeface="Arimo" panose="020B0604020202020204" pitchFamily="34" charset="0"/>
                <a:cs typeface="Arimo" panose="020B0604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5617A9F4-DEEE-499D-8760-7A7BE47C2121}"/>
              </a:ext>
            </a:extLst>
          </p:cNvPr>
          <p:cNvSpPr>
            <a:spLocks noGrp="1"/>
          </p:cNvSpPr>
          <p:nvPr>
            <p:ph sz="half" idx="1"/>
          </p:nvPr>
        </p:nvSpPr>
        <p:spPr>
          <a:xfrm>
            <a:off x="838200" y="1825625"/>
            <a:ext cx="5181600" cy="4351338"/>
          </a:xfrm>
        </p:spPr>
        <p:txBody>
          <a:bodyPr/>
          <a:lstStyle>
            <a:lvl1pPr>
              <a:defRPr>
                <a:solidFill>
                  <a:srgbClr val="193255"/>
                </a:solidFill>
                <a:latin typeface="Arimo" panose="020B0604020202020204" pitchFamily="34" charset="0"/>
                <a:ea typeface="Arimo" panose="020B0604020202020204" pitchFamily="34" charset="0"/>
                <a:cs typeface="Arimo" panose="020B0604020202020204" pitchFamily="34" charset="0"/>
              </a:defRPr>
            </a:lvl1pPr>
            <a:lvl2pPr>
              <a:defRPr>
                <a:solidFill>
                  <a:srgbClr val="193255"/>
                </a:solidFill>
                <a:latin typeface="Arimo" panose="020B0604020202020204" pitchFamily="34" charset="0"/>
                <a:ea typeface="Arimo" panose="020B0604020202020204" pitchFamily="34" charset="0"/>
                <a:cs typeface="Arimo" panose="020B0604020202020204" pitchFamily="34" charset="0"/>
              </a:defRPr>
            </a:lvl2pPr>
            <a:lvl3pPr>
              <a:defRPr>
                <a:solidFill>
                  <a:srgbClr val="193255"/>
                </a:solidFill>
                <a:latin typeface="Arimo" panose="020B0604020202020204" pitchFamily="34" charset="0"/>
                <a:ea typeface="Arimo" panose="020B0604020202020204" pitchFamily="34" charset="0"/>
                <a:cs typeface="Arimo" panose="020B0604020202020204" pitchFamily="34" charset="0"/>
              </a:defRPr>
            </a:lvl3pPr>
            <a:lvl4pPr>
              <a:defRPr>
                <a:solidFill>
                  <a:srgbClr val="193255"/>
                </a:solidFill>
                <a:latin typeface="Arimo" panose="020B0604020202020204" pitchFamily="34" charset="0"/>
                <a:ea typeface="Arimo" panose="020B0604020202020204" pitchFamily="34" charset="0"/>
                <a:cs typeface="Arimo" panose="020B0604020202020204" pitchFamily="34" charset="0"/>
              </a:defRPr>
            </a:lvl4pPr>
            <a:lvl5pPr>
              <a:defRPr>
                <a:solidFill>
                  <a:srgbClr val="193255"/>
                </a:solidFill>
                <a:latin typeface="Arimo" panose="020B0604020202020204" pitchFamily="34" charset="0"/>
                <a:ea typeface="Arimo" panose="020B0604020202020204" pitchFamily="34" charset="0"/>
                <a:cs typeface="Arimo"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F8A0F5F-9E7D-4B54-8480-3F52E65D120E}"/>
              </a:ext>
            </a:extLst>
          </p:cNvPr>
          <p:cNvSpPr>
            <a:spLocks noGrp="1"/>
          </p:cNvSpPr>
          <p:nvPr>
            <p:ph sz="half" idx="2"/>
          </p:nvPr>
        </p:nvSpPr>
        <p:spPr>
          <a:xfrm>
            <a:off x="6172200" y="1825625"/>
            <a:ext cx="5181600" cy="4351338"/>
          </a:xfrm>
        </p:spPr>
        <p:txBody>
          <a:bodyPr/>
          <a:lstStyle>
            <a:lvl1pPr>
              <a:defRPr>
                <a:solidFill>
                  <a:srgbClr val="193255"/>
                </a:solidFill>
                <a:latin typeface="Arimo" panose="020B0604020202020204" pitchFamily="34" charset="0"/>
                <a:ea typeface="Arimo" panose="020B0604020202020204" pitchFamily="34" charset="0"/>
                <a:cs typeface="Arimo" panose="020B0604020202020204" pitchFamily="34" charset="0"/>
              </a:defRPr>
            </a:lvl1pPr>
            <a:lvl2pPr>
              <a:defRPr>
                <a:solidFill>
                  <a:srgbClr val="193255"/>
                </a:solidFill>
                <a:latin typeface="Arimo" panose="020B0604020202020204" pitchFamily="34" charset="0"/>
                <a:ea typeface="Arimo" panose="020B0604020202020204" pitchFamily="34" charset="0"/>
                <a:cs typeface="Arimo" panose="020B0604020202020204" pitchFamily="34" charset="0"/>
              </a:defRPr>
            </a:lvl2pPr>
            <a:lvl3pPr>
              <a:defRPr>
                <a:solidFill>
                  <a:srgbClr val="193255"/>
                </a:solidFill>
                <a:latin typeface="Arimo" panose="020B0604020202020204" pitchFamily="34" charset="0"/>
                <a:ea typeface="Arimo" panose="020B0604020202020204" pitchFamily="34" charset="0"/>
                <a:cs typeface="Arimo" panose="020B0604020202020204" pitchFamily="34" charset="0"/>
              </a:defRPr>
            </a:lvl3pPr>
            <a:lvl4pPr>
              <a:defRPr>
                <a:solidFill>
                  <a:srgbClr val="193255"/>
                </a:solidFill>
                <a:latin typeface="Arimo" panose="020B0604020202020204" pitchFamily="34" charset="0"/>
                <a:ea typeface="Arimo" panose="020B0604020202020204" pitchFamily="34" charset="0"/>
                <a:cs typeface="Arimo" panose="020B0604020202020204" pitchFamily="34" charset="0"/>
              </a:defRPr>
            </a:lvl4pPr>
            <a:lvl5pPr>
              <a:defRPr>
                <a:solidFill>
                  <a:srgbClr val="193255"/>
                </a:solidFill>
                <a:latin typeface="Arimo" panose="020B0604020202020204" pitchFamily="34" charset="0"/>
                <a:ea typeface="Arimo" panose="020B0604020202020204" pitchFamily="34" charset="0"/>
                <a:cs typeface="Arimo" panose="020B06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FDBA6C0E-568C-4C01-8979-B81C01C89346}"/>
              </a:ext>
            </a:extLst>
          </p:cNvPr>
          <p:cNvSpPr>
            <a:spLocks noGrp="1"/>
          </p:cNvSpPr>
          <p:nvPr>
            <p:ph type="dt" sz="half" idx="10"/>
          </p:nvPr>
        </p:nvSpPr>
        <p:spPr/>
        <p:txBody>
          <a:bodyPr/>
          <a:lstStyle>
            <a:lvl1pPr>
              <a:defRPr>
                <a:solidFill>
                  <a:srgbClr val="A6A6A6"/>
                </a:solidFill>
                <a:latin typeface="Arimo" panose="020B0604020202020204" pitchFamily="34" charset="0"/>
                <a:ea typeface="Arimo" panose="020B0604020202020204" pitchFamily="34" charset="0"/>
                <a:cs typeface="Arimo" panose="020B0604020202020204" pitchFamily="34" charset="0"/>
              </a:defRPr>
            </a:lvl1pPr>
          </a:lstStyle>
          <a:p>
            <a:fld id="{1C17C094-560E-4F2B-9B3E-D628CC0538C1}" type="datetimeFigureOut">
              <a:rPr lang="fi-FI" smtClean="0"/>
              <a:pPr/>
              <a:t>24.5.2022</a:t>
            </a:fld>
            <a:endParaRPr lang="fi-FI"/>
          </a:p>
        </p:txBody>
      </p:sp>
      <p:sp>
        <p:nvSpPr>
          <p:cNvPr id="7" name="Dian numeron paikkamerkki 6">
            <a:extLst>
              <a:ext uri="{FF2B5EF4-FFF2-40B4-BE49-F238E27FC236}">
                <a16:creationId xmlns:a16="http://schemas.microsoft.com/office/drawing/2014/main" id="{E45439FE-8A0A-48D1-BC81-33896397A31F}"/>
              </a:ext>
            </a:extLst>
          </p:cNvPr>
          <p:cNvSpPr>
            <a:spLocks noGrp="1"/>
          </p:cNvSpPr>
          <p:nvPr>
            <p:ph type="sldNum" sz="quarter" idx="12"/>
          </p:nvPr>
        </p:nvSpPr>
        <p:spPr/>
        <p:txBody>
          <a:bodyPr/>
          <a:lstStyle>
            <a:lvl1pPr>
              <a:defRPr>
                <a:solidFill>
                  <a:srgbClr val="A6A6A6"/>
                </a:solidFill>
                <a:latin typeface="Arimo" panose="020B0604020202020204" pitchFamily="34" charset="0"/>
                <a:ea typeface="Arimo" panose="020B0604020202020204" pitchFamily="34" charset="0"/>
                <a:cs typeface="Arimo" panose="020B0604020202020204" pitchFamily="34" charset="0"/>
              </a:defRPr>
            </a:lvl1pPr>
          </a:lstStyle>
          <a:p>
            <a:fld id="{785B102C-74E4-4E68-8619-87F087257574}" type="slidenum">
              <a:rPr lang="fi-FI" smtClean="0"/>
              <a:pPr/>
              <a:t>‹#›</a:t>
            </a:fld>
            <a:endParaRPr lang="fi-FI"/>
          </a:p>
        </p:txBody>
      </p:sp>
      <p:pic>
        <p:nvPicPr>
          <p:cNvPr id="8" name="Kuva 7">
            <a:extLst>
              <a:ext uri="{FF2B5EF4-FFF2-40B4-BE49-F238E27FC236}">
                <a16:creationId xmlns:a16="http://schemas.microsoft.com/office/drawing/2014/main" id="{9D63EA88-0287-4720-88AD-2FA882E6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699" y="379549"/>
            <a:ext cx="2788889" cy="1262011"/>
          </a:xfrm>
          <a:prstGeom prst="rect">
            <a:avLst/>
          </a:prstGeom>
        </p:spPr>
      </p:pic>
      <p:sp>
        <p:nvSpPr>
          <p:cNvPr id="11" name="Suorakulmio 10">
            <a:extLst>
              <a:ext uri="{FF2B5EF4-FFF2-40B4-BE49-F238E27FC236}">
                <a16:creationId xmlns:a16="http://schemas.microsoft.com/office/drawing/2014/main" id="{62025B19-F154-4D0D-9DDC-80FAC86A196A}"/>
              </a:ext>
            </a:extLst>
          </p:cNvPr>
          <p:cNvSpPr/>
          <p:nvPr/>
        </p:nvSpPr>
        <p:spPr>
          <a:xfrm>
            <a:off x="820367" y="6316626"/>
            <a:ext cx="10548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1851F3FA-2DBC-4CA7-9CA3-ABB4824FC892}"/>
              </a:ext>
            </a:extLst>
          </p:cNvPr>
          <p:cNvSpPr txBox="1"/>
          <p:nvPr/>
        </p:nvSpPr>
        <p:spPr>
          <a:xfrm>
            <a:off x="4732482" y="6413698"/>
            <a:ext cx="2727035" cy="276999"/>
          </a:xfrm>
          <a:prstGeom prst="rect">
            <a:avLst/>
          </a:prstGeom>
          <a:noFill/>
        </p:spPr>
        <p:txBody>
          <a:bodyPr wrap="square" rtlCol="0">
            <a:spAutoFit/>
          </a:bodyPr>
          <a:lstStyle/>
          <a:p>
            <a:pPr algn="ctr"/>
            <a:r>
              <a:rPr lang="fi-FI" sz="1200" dirty="0">
                <a:solidFill>
                  <a:schemeClr val="tx1"/>
                </a:solidFill>
                <a:latin typeface="Arimo" panose="020B0604020202020204" pitchFamily="34" charset="0"/>
                <a:ea typeface="Arimo" panose="020B0604020202020204" pitchFamily="34" charset="0"/>
                <a:cs typeface="Arimo" panose="020B0604020202020204" pitchFamily="34" charset="0"/>
              </a:rPr>
              <a:t>Kehity – verkostoidu – vaikuta </a:t>
            </a:r>
          </a:p>
        </p:txBody>
      </p:sp>
      <p:pic>
        <p:nvPicPr>
          <p:cNvPr id="10" name="Kuva 9">
            <a:extLst>
              <a:ext uri="{FF2B5EF4-FFF2-40B4-BE49-F238E27FC236}">
                <a16:creationId xmlns:a16="http://schemas.microsoft.com/office/drawing/2014/main" id="{244F0577-EA49-4187-A7EB-4A4F36FE92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6699" y="379549"/>
            <a:ext cx="2788889" cy="1262011"/>
          </a:xfrm>
          <a:prstGeom prst="rect">
            <a:avLst/>
          </a:prstGeom>
        </p:spPr>
      </p:pic>
      <p:sp>
        <p:nvSpPr>
          <p:cNvPr id="13" name="Suorakulmio 12">
            <a:extLst>
              <a:ext uri="{FF2B5EF4-FFF2-40B4-BE49-F238E27FC236}">
                <a16:creationId xmlns:a16="http://schemas.microsoft.com/office/drawing/2014/main" id="{FE2829E2-4DF7-4CFA-AEBF-A4BF20DFC473}"/>
              </a:ext>
            </a:extLst>
          </p:cNvPr>
          <p:cNvSpPr/>
          <p:nvPr userDrawn="1"/>
        </p:nvSpPr>
        <p:spPr>
          <a:xfrm>
            <a:off x="820367" y="6316626"/>
            <a:ext cx="10548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533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83A980-C1C1-47E1-AF64-C1253E0F1324}"/>
              </a:ext>
            </a:extLst>
          </p:cNvPr>
          <p:cNvSpPr>
            <a:spLocks noGrp="1"/>
          </p:cNvSpPr>
          <p:nvPr>
            <p:ph type="title"/>
          </p:nvPr>
        </p:nvSpPr>
        <p:spPr>
          <a:xfrm>
            <a:off x="838200" y="365125"/>
            <a:ext cx="8524875" cy="1325563"/>
          </a:xfrm>
        </p:spPr>
        <p:txBody>
          <a:bodyPr>
            <a:noAutofit/>
          </a:bodyPr>
          <a:lstStyle>
            <a:lvl1pPr>
              <a:defRPr sz="4000" b="1">
                <a:solidFill>
                  <a:srgbClr val="193255"/>
                </a:solidFill>
                <a:latin typeface="Arimo" panose="020B0604020202020204" pitchFamily="34" charset="0"/>
                <a:ea typeface="Arimo" panose="020B0604020202020204" pitchFamily="34" charset="0"/>
                <a:cs typeface="Arimo" panose="020B0604020202020204" pitchFamily="34" charset="0"/>
              </a:defRPr>
            </a:lvl1pPr>
          </a:lstStyle>
          <a:p>
            <a:r>
              <a:rPr lang="fi-FI"/>
              <a:t>Muokkaa ots. perustyyl. napsautt.</a:t>
            </a:r>
          </a:p>
        </p:txBody>
      </p:sp>
      <p:sp>
        <p:nvSpPr>
          <p:cNvPr id="3" name="Päivämäärän paikkamerkki 2">
            <a:extLst>
              <a:ext uri="{FF2B5EF4-FFF2-40B4-BE49-F238E27FC236}">
                <a16:creationId xmlns:a16="http://schemas.microsoft.com/office/drawing/2014/main" id="{D8BB0E95-21BB-465D-B65C-4EABE0B84DD1}"/>
              </a:ext>
            </a:extLst>
          </p:cNvPr>
          <p:cNvSpPr>
            <a:spLocks noGrp="1"/>
          </p:cNvSpPr>
          <p:nvPr>
            <p:ph type="dt" sz="half" idx="10"/>
          </p:nvPr>
        </p:nvSpPr>
        <p:spPr/>
        <p:txBody>
          <a:bodyPr/>
          <a:lstStyle/>
          <a:p>
            <a:fld id="{1C17C094-560E-4F2B-9B3E-D628CC0538C1}" type="datetimeFigureOut">
              <a:rPr lang="fi-FI" smtClean="0"/>
              <a:t>24.5.2022</a:t>
            </a:fld>
            <a:endParaRPr lang="fi-FI"/>
          </a:p>
        </p:txBody>
      </p:sp>
      <p:sp>
        <p:nvSpPr>
          <p:cNvPr id="5" name="Dian numeron paikkamerkki 4">
            <a:extLst>
              <a:ext uri="{FF2B5EF4-FFF2-40B4-BE49-F238E27FC236}">
                <a16:creationId xmlns:a16="http://schemas.microsoft.com/office/drawing/2014/main" id="{C407F966-ED0E-47FD-B95B-E35C3710B3B0}"/>
              </a:ext>
            </a:extLst>
          </p:cNvPr>
          <p:cNvSpPr>
            <a:spLocks noGrp="1"/>
          </p:cNvSpPr>
          <p:nvPr>
            <p:ph type="sldNum" sz="quarter" idx="12"/>
          </p:nvPr>
        </p:nvSpPr>
        <p:spPr/>
        <p:txBody>
          <a:bodyPr/>
          <a:lstStyle/>
          <a:p>
            <a:fld id="{785B102C-74E4-4E68-8619-87F087257574}" type="slidenum">
              <a:rPr lang="fi-FI" smtClean="0"/>
              <a:t>‹#›</a:t>
            </a:fld>
            <a:endParaRPr lang="fi-FI"/>
          </a:p>
        </p:txBody>
      </p:sp>
      <p:pic>
        <p:nvPicPr>
          <p:cNvPr id="7" name="Kuva 6">
            <a:extLst>
              <a:ext uri="{FF2B5EF4-FFF2-40B4-BE49-F238E27FC236}">
                <a16:creationId xmlns:a16="http://schemas.microsoft.com/office/drawing/2014/main" id="{2E670DB8-34A2-46B3-84A5-D9A1D6917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699" y="379549"/>
            <a:ext cx="2788889" cy="1262011"/>
          </a:xfrm>
          <a:prstGeom prst="rect">
            <a:avLst/>
          </a:prstGeom>
        </p:spPr>
      </p:pic>
      <p:sp>
        <p:nvSpPr>
          <p:cNvPr id="9" name="Tekstiruutu 8">
            <a:extLst>
              <a:ext uri="{FF2B5EF4-FFF2-40B4-BE49-F238E27FC236}">
                <a16:creationId xmlns:a16="http://schemas.microsoft.com/office/drawing/2014/main" id="{1A1C1A6D-7162-4CC7-B404-C45A4307B899}"/>
              </a:ext>
            </a:extLst>
          </p:cNvPr>
          <p:cNvSpPr txBox="1"/>
          <p:nvPr/>
        </p:nvSpPr>
        <p:spPr>
          <a:xfrm>
            <a:off x="4732482" y="6413698"/>
            <a:ext cx="2727035" cy="276999"/>
          </a:xfrm>
          <a:prstGeom prst="rect">
            <a:avLst/>
          </a:prstGeom>
          <a:noFill/>
        </p:spPr>
        <p:txBody>
          <a:bodyPr wrap="square" rtlCol="0">
            <a:spAutoFit/>
          </a:bodyPr>
          <a:lstStyle/>
          <a:p>
            <a:pPr algn="ctr"/>
            <a:r>
              <a:rPr lang="fi-FI" sz="1200" dirty="0">
                <a:solidFill>
                  <a:schemeClr val="tx1"/>
                </a:solidFill>
                <a:latin typeface="Arimo" panose="020B0604020202020204" pitchFamily="34" charset="0"/>
                <a:ea typeface="Arimo" panose="020B0604020202020204" pitchFamily="34" charset="0"/>
                <a:cs typeface="Arimo" panose="020B0604020202020204" pitchFamily="34" charset="0"/>
              </a:rPr>
              <a:t>Kehity – verkostoidu – vaikuta </a:t>
            </a:r>
          </a:p>
        </p:txBody>
      </p:sp>
      <p:sp>
        <p:nvSpPr>
          <p:cNvPr id="10" name="Suorakulmio 9">
            <a:extLst>
              <a:ext uri="{FF2B5EF4-FFF2-40B4-BE49-F238E27FC236}">
                <a16:creationId xmlns:a16="http://schemas.microsoft.com/office/drawing/2014/main" id="{2F7349CD-34E7-4314-9737-E4E6F005EA7C}"/>
              </a:ext>
            </a:extLst>
          </p:cNvPr>
          <p:cNvSpPr/>
          <p:nvPr/>
        </p:nvSpPr>
        <p:spPr>
          <a:xfrm>
            <a:off x="820367" y="6316626"/>
            <a:ext cx="10548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EB5771CF-5670-406D-9258-6DEF3F04F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6699" y="379549"/>
            <a:ext cx="2788889" cy="1262011"/>
          </a:xfrm>
          <a:prstGeom prst="rect">
            <a:avLst/>
          </a:prstGeom>
        </p:spPr>
      </p:pic>
      <p:sp>
        <p:nvSpPr>
          <p:cNvPr id="12" name="Suorakulmio 11">
            <a:extLst>
              <a:ext uri="{FF2B5EF4-FFF2-40B4-BE49-F238E27FC236}">
                <a16:creationId xmlns:a16="http://schemas.microsoft.com/office/drawing/2014/main" id="{531045EE-A0D6-4DEA-8780-DB5D780439AE}"/>
              </a:ext>
            </a:extLst>
          </p:cNvPr>
          <p:cNvSpPr/>
          <p:nvPr userDrawn="1"/>
        </p:nvSpPr>
        <p:spPr>
          <a:xfrm>
            <a:off x="820367" y="6316626"/>
            <a:ext cx="10548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3364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516C14B-8B75-4DDD-8348-5EC72499811F}"/>
              </a:ext>
            </a:extLst>
          </p:cNvPr>
          <p:cNvSpPr>
            <a:spLocks noGrp="1"/>
          </p:cNvSpPr>
          <p:nvPr>
            <p:ph type="dt" sz="half" idx="10"/>
          </p:nvPr>
        </p:nvSpPr>
        <p:spPr/>
        <p:txBody>
          <a:bodyPr/>
          <a:lstStyle>
            <a:lvl1pPr>
              <a:defRPr>
                <a:solidFill>
                  <a:srgbClr val="A6A6A6"/>
                </a:solidFill>
                <a:latin typeface="Arimo" panose="020B0604020202020204" pitchFamily="34" charset="0"/>
                <a:ea typeface="Arimo" panose="020B0604020202020204" pitchFamily="34" charset="0"/>
                <a:cs typeface="Arimo" panose="020B0604020202020204" pitchFamily="34" charset="0"/>
              </a:defRPr>
            </a:lvl1pPr>
          </a:lstStyle>
          <a:p>
            <a:fld id="{1C17C094-560E-4F2B-9B3E-D628CC0538C1}" type="datetimeFigureOut">
              <a:rPr lang="fi-FI" smtClean="0"/>
              <a:pPr/>
              <a:t>24.5.2022</a:t>
            </a:fld>
            <a:endParaRPr lang="fi-FI"/>
          </a:p>
        </p:txBody>
      </p:sp>
      <p:sp>
        <p:nvSpPr>
          <p:cNvPr id="4" name="Dian numeron paikkamerkki 3">
            <a:extLst>
              <a:ext uri="{FF2B5EF4-FFF2-40B4-BE49-F238E27FC236}">
                <a16:creationId xmlns:a16="http://schemas.microsoft.com/office/drawing/2014/main" id="{AB0CBEAA-A524-460E-85D8-390BA0874BEC}"/>
              </a:ext>
            </a:extLst>
          </p:cNvPr>
          <p:cNvSpPr>
            <a:spLocks noGrp="1"/>
          </p:cNvSpPr>
          <p:nvPr>
            <p:ph type="sldNum" sz="quarter" idx="12"/>
          </p:nvPr>
        </p:nvSpPr>
        <p:spPr/>
        <p:txBody>
          <a:bodyPr/>
          <a:lstStyle>
            <a:lvl1pPr>
              <a:defRPr>
                <a:solidFill>
                  <a:srgbClr val="A6A6A6"/>
                </a:solidFill>
                <a:latin typeface="Arimo" panose="020B0604020202020204" pitchFamily="34" charset="0"/>
                <a:ea typeface="Arimo" panose="020B0604020202020204" pitchFamily="34" charset="0"/>
                <a:cs typeface="Arimo" panose="020B0604020202020204" pitchFamily="34" charset="0"/>
              </a:defRPr>
            </a:lvl1pPr>
          </a:lstStyle>
          <a:p>
            <a:fld id="{785B102C-74E4-4E68-8619-87F087257574}" type="slidenum">
              <a:rPr lang="fi-FI" smtClean="0"/>
              <a:pPr/>
              <a:t>‹#›</a:t>
            </a:fld>
            <a:endParaRPr lang="fi-FI"/>
          </a:p>
        </p:txBody>
      </p:sp>
      <p:pic>
        <p:nvPicPr>
          <p:cNvPr id="5" name="Kuva 4">
            <a:extLst>
              <a:ext uri="{FF2B5EF4-FFF2-40B4-BE49-F238E27FC236}">
                <a16:creationId xmlns:a16="http://schemas.microsoft.com/office/drawing/2014/main" id="{4BD0DD60-60BF-4BC9-B4CE-E89522435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699" y="379549"/>
            <a:ext cx="2788889" cy="1262011"/>
          </a:xfrm>
          <a:prstGeom prst="rect">
            <a:avLst/>
          </a:prstGeom>
        </p:spPr>
      </p:pic>
      <p:sp>
        <p:nvSpPr>
          <p:cNvPr id="8" name="Suorakulmio 7">
            <a:extLst>
              <a:ext uri="{FF2B5EF4-FFF2-40B4-BE49-F238E27FC236}">
                <a16:creationId xmlns:a16="http://schemas.microsoft.com/office/drawing/2014/main" id="{B018A543-0DBC-4CC2-BCB4-780214088952}"/>
              </a:ext>
            </a:extLst>
          </p:cNvPr>
          <p:cNvSpPr/>
          <p:nvPr/>
        </p:nvSpPr>
        <p:spPr>
          <a:xfrm>
            <a:off x="820367" y="6316626"/>
            <a:ext cx="10548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168C28D7-8F96-4C22-93B6-7F96FB032E07}"/>
              </a:ext>
            </a:extLst>
          </p:cNvPr>
          <p:cNvSpPr txBox="1"/>
          <p:nvPr/>
        </p:nvSpPr>
        <p:spPr>
          <a:xfrm>
            <a:off x="4732482" y="6413698"/>
            <a:ext cx="2727035" cy="276999"/>
          </a:xfrm>
          <a:prstGeom prst="rect">
            <a:avLst/>
          </a:prstGeom>
          <a:noFill/>
        </p:spPr>
        <p:txBody>
          <a:bodyPr wrap="square" rtlCol="0">
            <a:spAutoFit/>
          </a:bodyPr>
          <a:lstStyle/>
          <a:p>
            <a:pPr algn="ctr"/>
            <a:r>
              <a:rPr lang="fi-FI" sz="1200" dirty="0">
                <a:solidFill>
                  <a:schemeClr val="tx1"/>
                </a:solidFill>
                <a:latin typeface="Arimo" panose="020B0604020202020204" pitchFamily="34" charset="0"/>
                <a:ea typeface="Arimo" panose="020B0604020202020204" pitchFamily="34" charset="0"/>
                <a:cs typeface="Arimo" panose="020B0604020202020204" pitchFamily="34" charset="0"/>
              </a:rPr>
              <a:t>Kehity – verkostoidu – vaikuta </a:t>
            </a:r>
          </a:p>
        </p:txBody>
      </p:sp>
      <p:pic>
        <p:nvPicPr>
          <p:cNvPr id="7" name="Kuva 6">
            <a:extLst>
              <a:ext uri="{FF2B5EF4-FFF2-40B4-BE49-F238E27FC236}">
                <a16:creationId xmlns:a16="http://schemas.microsoft.com/office/drawing/2014/main" id="{596F4288-78EE-4C26-86BA-640908984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6699" y="379549"/>
            <a:ext cx="2788889" cy="1262011"/>
          </a:xfrm>
          <a:prstGeom prst="rect">
            <a:avLst/>
          </a:prstGeom>
        </p:spPr>
      </p:pic>
      <p:sp>
        <p:nvSpPr>
          <p:cNvPr id="10" name="Suorakulmio 9">
            <a:extLst>
              <a:ext uri="{FF2B5EF4-FFF2-40B4-BE49-F238E27FC236}">
                <a16:creationId xmlns:a16="http://schemas.microsoft.com/office/drawing/2014/main" id="{30131EE5-C4A0-4E16-A816-DF2596A003C0}"/>
              </a:ext>
            </a:extLst>
          </p:cNvPr>
          <p:cNvSpPr/>
          <p:nvPr userDrawn="1"/>
        </p:nvSpPr>
        <p:spPr>
          <a:xfrm>
            <a:off x="820367" y="6316626"/>
            <a:ext cx="10548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9793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tsikkodia">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F16D7BC-837A-4A98-A3A9-EA93BB8C1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1325"/>
            <a:ext cx="12192005" cy="6859326"/>
          </a:xfrm>
          <a:prstGeom prst="rect">
            <a:avLst/>
          </a:prstGeom>
        </p:spPr>
      </p:pic>
      <p:sp>
        <p:nvSpPr>
          <p:cNvPr id="7" name="Suorakulmio 6">
            <a:extLst>
              <a:ext uri="{FF2B5EF4-FFF2-40B4-BE49-F238E27FC236}">
                <a16:creationId xmlns:a16="http://schemas.microsoft.com/office/drawing/2014/main" id="{A87DEF07-A8A9-43AC-8C1E-05CC127A6FAC}"/>
              </a:ext>
            </a:extLst>
          </p:cNvPr>
          <p:cNvSpPr/>
          <p:nvPr userDrawn="1"/>
        </p:nvSpPr>
        <p:spPr>
          <a:xfrm>
            <a:off x="0" y="0"/>
            <a:ext cx="12192000" cy="6858000"/>
          </a:xfrm>
          <a:prstGeom prst="rect">
            <a:avLst/>
          </a:prstGeom>
          <a:solidFill>
            <a:schemeClr val="dk1">
              <a:alpha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rgbClr val="193255"/>
              </a:solidFill>
            </a:endParaRPr>
          </a:p>
        </p:txBody>
      </p:sp>
      <p:sp>
        <p:nvSpPr>
          <p:cNvPr id="3" name="Alaotsikko 2">
            <a:extLst>
              <a:ext uri="{FF2B5EF4-FFF2-40B4-BE49-F238E27FC236}">
                <a16:creationId xmlns:a16="http://schemas.microsoft.com/office/drawing/2014/main" id="{EAC2E50F-7045-470E-9D29-BA8E52E3396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mo" panose="020B0604020202020204" pitchFamily="34" charset="0"/>
                <a:ea typeface="Arimo" panose="020B0604020202020204" pitchFamily="34" charset="0"/>
                <a:cs typeface="Arimo"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11" name="Kuva 10">
            <a:extLst>
              <a:ext uri="{FF2B5EF4-FFF2-40B4-BE49-F238E27FC236}">
                <a16:creationId xmlns:a16="http://schemas.microsoft.com/office/drawing/2014/main" id="{57244B13-372A-4594-A22F-1E4B81B979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3439" y="5760000"/>
            <a:ext cx="2425121" cy="1097401"/>
          </a:xfrm>
          <a:prstGeom prst="rect">
            <a:avLst/>
          </a:prstGeom>
        </p:spPr>
      </p:pic>
      <p:sp>
        <p:nvSpPr>
          <p:cNvPr id="10" name="Päivämäärän paikkamerkki 9">
            <a:extLst>
              <a:ext uri="{FF2B5EF4-FFF2-40B4-BE49-F238E27FC236}">
                <a16:creationId xmlns:a16="http://schemas.microsoft.com/office/drawing/2014/main" id="{E0F6DD83-8E46-4B3A-9174-68DC63D0CF96}"/>
              </a:ext>
            </a:extLst>
          </p:cNvPr>
          <p:cNvSpPr>
            <a:spLocks noGrp="1"/>
          </p:cNvSpPr>
          <p:nvPr>
            <p:ph type="dt" sz="half" idx="10"/>
          </p:nvPr>
        </p:nvSpPr>
        <p:spPr/>
        <p:txBody>
          <a:bodyPr/>
          <a:lstStyle/>
          <a:p>
            <a:fld id="{1C17C094-560E-4F2B-9B3E-D628CC0538C1}" type="datetimeFigureOut">
              <a:rPr lang="fi-FI" smtClean="0"/>
              <a:pPr/>
              <a:t>24.5.2022</a:t>
            </a:fld>
            <a:endParaRPr lang="fi-FI" dirty="0"/>
          </a:p>
        </p:txBody>
      </p:sp>
      <p:sp>
        <p:nvSpPr>
          <p:cNvPr id="12" name="Dian numeron paikkamerkki 11">
            <a:extLst>
              <a:ext uri="{FF2B5EF4-FFF2-40B4-BE49-F238E27FC236}">
                <a16:creationId xmlns:a16="http://schemas.microsoft.com/office/drawing/2014/main" id="{2125208B-7783-4CC3-BA55-D9848B390D87}"/>
              </a:ext>
            </a:extLst>
          </p:cNvPr>
          <p:cNvSpPr>
            <a:spLocks noGrp="1"/>
          </p:cNvSpPr>
          <p:nvPr>
            <p:ph type="sldNum" sz="quarter" idx="11"/>
          </p:nvPr>
        </p:nvSpPr>
        <p:spPr/>
        <p:txBody>
          <a:bodyPr/>
          <a:lstStyle/>
          <a:p>
            <a:fld id="{785B102C-74E4-4E68-8619-87F087257574}" type="slidenum">
              <a:rPr lang="fi-FI" smtClean="0"/>
              <a:pPr/>
              <a:t>‹#›</a:t>
            </a:fld>
            <a:endParaRPr lang="fi-FI"/>
          </a:p>
        </p:txBody>
      </p:sp>
      <p:sp>
        <p:nvSpPr>
          <p:cNvPr id="14" name="Otsikko 1">
            <a:extLst>
              <a:ext uri="{FF2B5EF4-FFF2-40B4-BE49-F238E27FC236}">
                <a16:creationId xmlns:a16="http://schemas.microsoft.com/office/drawing/2014/main" id="{91A44572-1FA3-44D1-A807-1AEE1E09CE05}"/>
              </a:ext>
            </a:extLst>
          </p:cNvPr>
          <p:cNvSpPr>
            <a:spLocks noGrp="1"/>
          </p:cNvSpPr>
          <p:nvPr>
            <p:ph type="ctrTitle"/>
          </p:nvPr>
        </p:nvSpPr>
        <p:spPr>
          <a:xfrm>
            <a:off x="1524000" y="1122363"/>
            <a:ext cx="9144000" cy="2387600"/>
          </a:xfrm>
        </p:spPr>
        <p:txBody>
          <a:bodyPr anchor="b">
            <a:noAutofit/>
          </a:bodyPr>
          <a:lstStyle>
            <a:lvl1pPr algn="ctr">
              <a:defRPr sz="5400" b="1">
                <a:solidFill>
                  <a:schemeClr val="bg1"/>
                </a:solidFill>
                <a:latin typeface="Arimo" panose="020B0604020202020204" pitchFamily="34" charset="0"/>
                <a:ea typeface="Arimo" panose="020B0604020202020204" pitchFamily="34" charset="0"/>
                <a:cs typeface="Arimo"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9869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CF1E6C3-0721-4E3D-AB1C-E3B20E770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1E7C3E2-38B0-4628-864F-55EEA40C0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B956078D-24FB-49D5-8020-614296718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193255"/>
                </a:solidFill>
                <a:latin typeface="Arimo" panose="020B0604020202020204" pitchFamily="34" charset="0"/>
                <a:ea typeface="Arimo" panose="020B0604020202020204" pitchFamily="34" charset="0"/>
                <a:cs typeface="Arimo" panose="020B0604020202020204" pitchFamily="34" charset="0"/>
              </a:defRPr>
            </a:lvl1pPr>
          </a:lstStyle>
          <a:p>
            <a:fld id="{1C17C094-560E-4F2B-9B3E-D628CC0538C1}" type="datetimeFigureOut">
              <a:rPr lang="fi-FI" smtClean="0"/>
              <a:pPr/>
              <a:t>24.5.2022</a:t>
            </a:fld>
            <a:endParaRPr lang="fi-FI" dirty="0"/>
          </a:p>
        </p:txBody>
      </p:sp>
      <p:sp>
        <p:nvSpPr>
          <p:cNvPr id="6" name="Dian numeron paikkamerkki 5">
            <a:extLst>
              <a:ext uri="{FF2B5EF4-FFF2-40B4-BE49-F238E27FC236}">
                <a16:creationId xmlns:a16="http://schemas.microsoft.com/office/drawing/2014/main" id="{84366672-1B72-4000-9A1F-124B544ED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93255"/>
                </a:solidFill>
                <a:latin typeface="Arimo" panose="020B0604020202020204" pitchFamily="34" charset="0"/>
                <a:ea typeface="Arimo" panose="020B0604020202020204" pitchFamily="34" charset="0"/>
                <a:cs typeface="Arimo" panose="020B0604020202020204" pitchFamily="34" charset="0"/>
              </a:defRPr>
            </a:lvl1pPr>
          </a:lstStyle>
          <a:p>
            <a:fld id="{785B102C-74E4-4E68-8619-87F087257574}" type="slidenum">
              <a:rPr lang="fi-FI" smtClean="0"/>
              <a:pPr/>
              <a:t>‹#›</a:t>
            </a:fld>
            <a:endParaRPr lang="fi-FI" dirty="0"/>
          </a:p>
        </p:txBody>
      </p:sp>
    </p:spTree>
    <p:extLst>
      <p:ext uri="{BB962C8B-B14F-4D97-AF65-F5344CB8AC3E}">
        <p14:creationId xmlns:p14="http://schemas.microsoft.com/office/powerpoint/2010/main" val="2755743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60" r:id="rId9"/>
    <p:sldLayoutId id="2147483650" r:id="rId10"/>
  </p:sldLayoutIdLst>
  <p:txStyles>
    <p:titleStyle>
      <a:lvl1pPr algn="l" defTabSz="914400" rtl="0" eaLnBrk="1" latinLnBrk="0" hangingPunct="1">
        <a:lnSpc>
          <a:spcPct val="90000"/>
        </a:lnSpc>
        <a:spcBef>
          <a:spcPct val="0"/>
        </a:spcBef>
        <a:buNone/>
        <a:defRPr sz="4000" b="1" kern="1200">
          <a:solidFill>
            <a:srgbClr val="193255"/>
          </a:solidFill>
          <a:latin typeface="Arimo" panose="020B0604020202020204" pitchFamily="34" charset="0"/>
          <a:ea typeface="Arimo" panose="020B0604020202020204" pitchFamily="34" charset="0"/>
          <a:cs typeface="Arimo"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3255"/>
          </a:solidFill>
          <a:latin typeface="Arimo" panose="020B0604020202020204" pitchFamily="34" charset="0"/>
          <a:ea typeface="Arimo" panose="020B0604020202020204" pitchFamily="34" charset="0"/>
          <a:cs typeface="Arimo"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3255"/>
          </a:solidFill>
          <a:latin typeface="Arimo" panose="020B0604020202020204" pitchFamily="34" charset="0"/>
          <a:ea typeface="Arimo" panose="020B0604020202020204" pitchFamily="34" charset="0"/>
          <a:cs typeface="Arimo"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3255"/>
          </a:solidFill>
          <a:latin typeface="Arimo" panose="020B0604020202020204" pitchFamily="34" charset="0"/>
          <a:ea typeface="Arimo" panose="020B0604020202020204" pitchFamily="34" charset="0"/>
          <a:cs typeface="Arimo"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kyberturvallisuuskeskus.fi/sites/default/files/media/publication/T_KyberHV_digiAUK_220120.pdf" TargetMode="External"/><Relationship Id="rId2" Type="http://schemas.openxmlformats.org/officeDocument/2006/relationships/hyperlink" Target="https://www.kyberturvallisuuskeskus.fi/fi/palvelumme/tilannekuva-ja-verkostot"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otsikko 3">
            <a:extLst>
              <a:ext uri="{FF2B5EF4-FFF2-40B4-BE49-F238E27FC236}">
                <a16:creationId xmlns:a16="http://schemas.microsoft.com/office/drawing/2014/main" id="{E2D27BAA-0DEC-49A8-9A1F-B088A6934407}"/>
              </a:ext>
            </a:extLst>
          </p:cNvPr>
          <p:cNvSpPr>
            <a:spLocks noGrp="1"/>
          </p:cNvSpPr>
          <p:nvPr>
            <p:ph type="subTitle" idx="1"/>
          </p:nvPr>
        </p:nvSpPr>
        <p:spPr/>
        <p:txBody>
          <a:bodyPr/>
          <a:lstStyle/>
          <a:p>
            <a:endParaRPr lang="fi-FI" dirty="0"/>
          </a:p>
          <a:p>
            <a:endParaRPr lang="fi-FI" dirty="0"/>
          </a:p>
          <a:p>
            <a:endParaRPr lang="fi-FI" dirty="0"/>
          </a:p>
        </p:txBody>
      </p:sp>
      <p:sp>
        <p:nvSpPr>
          <p:cNvPr id="2" name="Otsikko 1">
            <a:extLst>
              <a:ext uri="{FF2B5EF4-FFF2-40B4-BE49-F238E27FC236}">
                <a16:creationId xmlns:a16="http://schemas.microsoft.com/office/drawing/2014/main" id="{485CD5B5-FC94-47DA-BAA3-D3F5D64B6CF0}"/>
              </a:ext>
            </a:extLst>
          </p:cNvPr>
          <p:cNvSpPr>
            <a:spLocks noGrp="1"/>
          </p:cNvSpPr>
          <p:nvPr>
            <p:ph type="ctrTitle"/>
          </p:nvPr>
        </p:nvSpPr>
        <p:spPr/>
        <p:txBody>
          <a:bodyPr/>
          <a:lstStyle/>
          <a:p>
            <a:r>
              <a:rPr lang="fi-FI" dirty="0"/>
              <a:t>Kyberturvallisuusstrategia</a:t>
            </a:r>
          </a:p>
        </p:txBody>
      </p:sp>
      <p:sp>
        <p:nvSpPr>
          <p:cNvPr id="3" name="Tekstiruutu 2">
            <a:extLst>
              <a:ext uri="{FF2B5EF4-FFF2-40B4-BE49-F238E27FC236}">
                <a16:creationId xmlns:a16="http://schemas.microsoft.com/office/drawing/2014/main" id="{C59A21C2-0CBE-4F6C-AA04-20330592F93C}"/>
              </a:ext>
            </a:extLst>
          </p:cNvPr>
          <p:cNvSpPr txBox="1"/>
          <p:nvPr/>
        </p:nvSpPr>
        <p:spPr>
          <a:xfrm>
            <a:off x="9288855" y="6061753"/>
            <a:ext cx="2392862" cy="369332"/>
          </a:xfrm>
          <a:prstGeom prst="rect">
            <a:avLst/>
          </a:prstGeom>
          <a:noFill/>
        </p:spPr>
        <p:txBody>
          <a:bodyPr wrap="square" rtlCol="0">
            <a:spAutoFit/>
          </a:bodyPr>
          <a:lstStyle/>
          <a:p>
            <a:r>
              <a:rPr lang="fi-FI" dirty="0">
                <a:solidFill>
                  <a:schemeClr val="bg1">
                    <a:lumMod val="95000"/>
                  </a:schemeClr>
                </a:solidFill>
              </a:rPr>
              <a:t>Satu Koskinen, TIVIA</a:t>
            </a:r>
          </a:p>
        </p:txBody>
      </p:sp>
    </p:spTree>
    <p:extLst>
      <p:ext uri="{BB962C8B-B14F-4D97-AF65-F5344CB8AC3E}">
        <p14:creationId xmlns:p14="http://schemas.microsoft.com/office/powerpoint/2010/main" val="221040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ECE9FC4-C3AE-4E9C-BAD4-B4314B36723D}"/>
              </a:ext>
            </a:extLst>
          </p:cNvPr>
          <p:cNvSpPr>
            <a:spLocks noGrp="1"/>
          </p:cNvSpPr>
          <p:nvPr>
            <p:ph type="ctrTitle"/>
          </p:nvPr>
        </p:nvSpPr>
        <p:spPr/>
        <p:txBody>
          <a:bodyPr/>
          <a:lstStyle/>
          <a:p>
            <a:r>
              <a:rPr lang="fi-FI" dirty="0"/>
              <a:t>Taustamateriaalia</a:t>
            </a:r>
          </a:p>
        </p:txBody>
      </p:sp>
      <p:sp>
        <p:nvSpPr>
          <p:cNvPr id="5" name="Alaotsikko 4">
            <a:extLst>
              <a:ext uri="{FF2B5EF4-FFF2-40B4-BE49-F238E27FC236}">
                <a16:creationId xmlns:a16="http://schemas.microsoft.com/office/drawing/2014/main" id="{007B7D4B-8BB6-4719-9678-067A6531F8D1}"/>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97395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A90DB29-7106-4AEE-B440-483BE0FC7FB8}"/>
              </a:ext>
            </a:extLst>
          </p:cNvPr>
          <p:cNvSpPr>
            <a:spLocks noGrp="1"/>
          </p:cNvSpPr>
          <p:nvPr>
            <p:ph type="title"/>
          </p:nvPr>
        </p:nvSpPr>
        <p:spPr/>
        <p:txBody>
          <a:bodyPr/>
          <a:lstStyle/>
          <a:p>
            <a:r>
              <a:rPr lang="en-US" dirty="0"/>
              <a:t>Arjen </a:t>
            </a:r>
            <a:r>
              <a:rPr lang="en-US" dirty="0" err="1"/>
              <a:t>näkymää</a:t>
            </a:r>
            <a:r>
              <a:rPr lang="en-US" dirty="0"/>
              <a:t> </a:t>
            </a:r>
            <a:r>
              <a:rPr lang="en-US" dirty="0" err="1"/>
              <a:t>kyberturvallisuuteen</a:t>
            </a:r>
            <a:r>
              <a:rPr lang="en-US" dirty="0"/>
              <a:t>, </a:t>
            </a:r>
            <a:r>
              <a:rPr lang="en-US" dirty="0" err="1"/>
              <a:t>tiedoksi</a:t>
            </a:r>
            <a:r>
              <a:rPr lang="en-US" dirty="0"/>
              <a:t> </a:t>
            </a:r>
            <a:r>
              <a:rPr lang="en-US" dirty="0" err="1"/>
              <a:t>hallitukselle</a:t>
            </a:r>
            <a:r>
              <a:rPr lang="en-US" dirty="0"/>
              <a:t> 1(2)</a:t>
            </a:r>
            <a:endParaRPr lang="fi-FI" dirty="0"/>
          </a:p>
        </p:txBody>
      </p:sp>
      <p:sp>
        <p:nvSpPr>
          <p:cNvPr id="6" name="Sisällön paikkamerkki 6">
            <a:extLst>
              <a:ext uri="{FF2B5EF4-FFF2-40B4-BE49-F238E27FC236}">
                <a16:creationId xmlns:a16="http://schemas.microsoft.com/office/drawing/2014/main" id="{EF4D331E-5D3D-4341-AD69-0780D04D078A}"/>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3255"/>
                </a:solidFill>
                <a:latin typeface="Arimo" panose="020B0604020202020204" pitchFamily="34" charset="0"/>
                <a:ea typeface="Arimo" panose="020B0604020202020204" pitchFamily="34" charset="0"/>
                <a:cs typeface="Arimo"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3255"/>
                </a:solidFill>
                <a:latin typeface="Arimo" panose="020B0604020202020204" pitchFamily="34" charset="0"/>
                <a:ea typeface="Arimo" panose="020B0604020202020204" pitchFamily="34" charset="0"/>
                <a:cs typeface="Arimo"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3255"/>
                </a:solidFill>
                <a:latin typeface="Arimo" panose="020B0604020202020204" pitchFamily="34" charset="0"/>
                <a:ea typeface="Arimo" panose="020B0604020202020204" pitchFamily="34" charset="0"/>
                <a:cs typeface="Arimo"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fi-FI" sz="2200" b="0" i="0" dirty="0">
                <a:effectLst/>
                <a:cs typeface="Calibri" panose="020F0502020204030204" pitchFamily="34" charset="0"/>
              </a:rPr>
              <a:t>Kumppanuus- ja alihankkijariskit ovat toiminnan jatkuvuuden kannalta </a:t>
            </a:r>
            <a:r>
              <a:rPr lang="fi-FI" sz="2200" dirty="0">
                <a:cs typeface="Calibri" panose="020F0502020204030204" pitchFamily="34" charset="0"/>
              </a:rPr>
              <a:t>keskeisiä </a:t>
            </a:r>
            <a:r>
              <a:rPr lang="fi-FI" sz="2200" b="0" i="0" dirty="0">
                <a:effectLst/>
                <a:cs typeface="Calibri" panose="020F0502020204030204" pitchFamily="34" charset="0"/>
              </a:rPr>
              <a:t>riskejä, miten enemmän alihankkijoita, sitä varmemmin enemmän riskejä (=hyökkäyspinta-ala).</a:t>
            </a:r>
          </a:p>
          <a:p>
            <a:pPr marL="342900" indent="-342900">
              <a:buFont typeface="Arial" panose="020B0604020202020204" pitchFamily="34" charset="0"/>
              <a:buChar char="•"/>
            </a:pPr>
            <a:endParaRPr lang="fi-FI" sz="2200" b="0" i="0" dirty="0">
              <a:effectLst/>
              <a:cs typeface="Calibri" panose="020F0502020204030204" pitchFamily="34" charset="0"/>
            </a:endParaRPr>
          </a:p>
          <a:p>
            <a:pPr marL="342900" indent="-342900">
              <a:buFont typeface="Arial" panose="020B0604020202020204" pitchFamily="34" charset="0"/>
              <a:buChar char="•"/>
            </a:pPr>
            <a:r>
              <a:rPr lang="fi-FI" sz="2200" b="0" i="0" dirty="0">
                <a:effectLst/>
                <a:cs typeface="Calibri" panose="020F0502020204030204" pitchFamily="34" charset="0"/>
              </a:rPr>
              <a:t>Projektien </a:t>
            </a:r>
            <a:r>
              <a:rPr lang="fi-FI" sz="2200" dirty="0">
                <a:cs typeface="Calibri" panose="020F0502020204030204" pitchFamily="34" charset="0"/>
              </a:rPr>
              <a:t>sopimuksia laadittaessa on keskusteltava </a:t>
            </a:r>
            <a:r>
              <a:rPr lang="fi-FI" sz="2200" b="0" i="0" dirty="0">
                <a:effectLst/>
                <a:cs typeface="Calibri" panose="020F0502020204030204" pitchFamily="34" charset="0"/>
              </a:rPr>
              <a:t>avoimesti vastuisiin ja </a:t>
            </a:r>
            <a:r>
              <a:rPr lang="fi-FI" sz="2200" dirty="0">
                <a:cs typeface="Calibri" panose="020F0502020204030204" pitchFamily="34" charset="0"/>
              </a:rPr>
              <a:t>velvollisuuksiin liittyvät asiat, jolloin ne eivät tule yllätyksenä. Laaditaan RACI- taulukko (vastuunjakotaulukko).</a:t>
            </a:r>
          </a:p>
          <a:p>
            <a:pPr marL="342900" indent="-342900">
              <a:buFont typeface="Arial" panose="020B0604020202020204" pitchFamily="34" charset="0"/>
              <a:buChar char="•"/>
            </a:pPr>
            <a:endParaRPr lang="fi-FI" sz="2200" dirty="0">
              <a:cs typeface="Calibri" panose="020F0502020204030204" pitchFamily="34" charset="0"/>
            </a:endParaRPr>
          </a:p>
          <a:p>
            <a:pPr marL="342900" indent="-342900">
              <a:buFont typeface="Arial" panose="020B0604020202020204" pitchFamily="34" charset="0"/>
              <a:buChar char="•"/>
            </a:pPr>
            <a:r>
              <a:rPr lang="fi-FI" sz="2200" b="0" i="0" dirty="0">
                <a:effectLst/>
                <a:cs typeface="Calibri" panose="020F0502020204030204" pitchFamily="34" charset="0"/>
              </a:rPr>
              <a:t>On hyvä käydä myös läpi palvelujen/hankkeen/palvelun osalta toivottava/vaadittava kyberturvallisuuden taso, jotta se  ei tulisi yllätyksenä kummallekaan osapuolelle.</a:t>
            </a:r>
          </a:p>
          <a:p>
            <a:pPr marL="0" indent="0" rtl="0">
              <a:buNone/>
            </a:pPr>
            <a:endParaRPr lang="fi-FI" sz="2000" b="1" dirty="0">
              <a:cs typeface="Times New Roman" panose="02020603050405020304" pitchFamily="18" charset="0"/>
            </a:endParaRPr>
          </a:p>
          <a:p>
            <a:pPr marL="285750" indent="-285750" rtl="0">
              <a:buFont typeface="Arial" panose="020B0604020202020204" pitchFamily="34" charset="0"/>
              <a:buChar char="•"/>
            </a:pPr>
            <a:endParaRPr lang="fi-FI" sz="2000" dirty="0">
              <a:cs typeface="Times New Roman" panose="02020603050405020304" pitchFamily="18" charset="0"/>
            </a:endParaRPr>
          </a:p>
          <a:p>
            <a:pPr rtl="0"/>
            <a:endParaRPr lang="fi-FI" sz="2000" dirty="0">
              <a:cs typeface="Times New Roman" panose="02020603050405020304" pitchFamily="18" charset="0"/>
            </a:endParaRPr>
          </a:p>
        </p:txBody>
      </p:sp>
    </p:spTree>
    <p:extLst>
      <p:ext uri="{BB962C8B-B14F-4D97-AF65-F5344CB8AC3E}">
        <p14:creationId xmlns:p14="http://schemas.microsoft.com/office/powerpoint/2010/main" val="287209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A90DB29-7106-4AEE-B440-483BE0FC7FB8}"/>
              </a:ext>
            </a:extLst>
          </p:cNvPr>
          <p:cNvSpPr>
            <a:spLocks noGrp="1"/>
          </p:cNvSpPr>
          <p:nvPr>
            <p:ph type="title"/>
          </p:nvPr>
        </p:nvSpPr>
        <p:spPr/>
        <p:txBody>
          <a:bodyPr/>
          <a:lstStyle/>
          <a:p>
            <a:r>
              <a:rPr lang="en-US" dirty="0"/>
              <a:t>Arjen </a:t>
            </a:r>
            <a:r>
              <a:rPr lang="en-US" dirty="0" err="1"/>
              <a:t>näkymää</a:t>
            </a:r>
            <a:r>
              <a:rPr lang="en-US" dirty="0"/>
              <a:t> </a:t>
            </a:r>
            <a:r>
              <a:rPr lang="en-US" dirty="0" err="1"/>
              <a:t>kyberturvallisuuteen</a:t>
            </a:r>
            <a:r>
              <a:rPr lang="en-US" dirty="0"/>
              <a:t>, </a:t>
            </a:r>
            <a:r>
              <a:rPr lang="en-US" dirty="0" err="1"/>
              <a:t>tiedoksi</a:t>
            </a:r>
            <a:r>
              <a:rPr lang="en-US" dirty="0"/>
              <a:t> </a:t>
            </a:r>
            <a:r>
              <a:rPr lang="en-US" dirty="0" err="1"/>
              <a:t>hallitukselle</a:t>
            </a:r>
            <a:r>
              <a:rPr lang="en-US" dirty="0"/>
              <a:t> 2(2)</a:t>
            </a:r>
            <a:endParaRPr lang="fi-FI" dirty="0"/>
          </a:p>
        </p:txBody>
      </p:sp>
      <p:sp>
        <p:nvSpPr>
          <p:cNvPr id="6" name="Sisällön paikkamerkki 6">
            <a:extLst>
              <a:ext uri="{FF2B5EF4-FFF2-40B4-BE49-F238E27FC236}">
                <a16:creationId xmlns:a16="http://schemas.microsoft.com/office/drawing/2014/main" id="{EF4D331E-5D3D-4341-AD69-0780D04D078A}"/>
              </a:ext>
            </a:extLst>
          </p:cNvPr>
          <p:cNvSpPr txBox="1">
            <a:spLocks/>
          </p:cNvSpPr>
          <p:nvPr/>
        </p:nvSpPr>
        <p:spPr>
          <a:xfrm>
            <a:off x="838200" y="1825625"/>
            <a:ext cx="10515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3255"/>
                </a:solidFill>
                <a:latin typeface="Arimo" panose="020B0604020202020204" pitchFamily="34" charset="0"/>
                <a:ea typeface="Arimo" panose="020B0604020202020204" pitchFamily="34" charset="0"/>
                <a:cs typeface="Arimo"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3255"/>
                </a:solidFill>
                <a:latin typeface="Arimo" panose="020B0604020202020204" pitchFamily="34" charset="0"/>
                <a:ea typeface="Arimo" panose="020B0604020202020204" pitchFamily="34" charset="0"/>
                <a:cs typeface="Arimo"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3255"/>
                </a:solidFill>
                <a:latin typeface="Arimo" panose="020B0604020202020204" pitchFamily="34" charset="0"/>
                <a:ea typeface="Arimo" panose="020B0604020202020204" pitchFamily="34" charset="0"/>
                <a:cs typeface="Arimo"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800" dirty="0">
                <a:cs typeface="Times New Roman" panose="02020603050405020304" pitchFamily="18" charset="0"/>
              </a:rPr>
              <a:t>Sopimuksiin tarvitaan mukaan:</a:t>
            </a:r>
          </a:p>
          <a:p>
            <a:endParaRPr lang="fi-FI" sz="2800" dirty="0">
              <a:cs typeface="Times New Roman" panose="02020603050405020304" pitchFamily="18" charset="0"/>
            </a:endParaRPr>
          </a:p>
          <a:p>
            <a:pPr marL="342900" indent="-342900">
              <a:buFont typeface="Arial" panose="020B0604020202020204" pitchFamily="34" charset="0"/>
              <a:buChar char="•"/>
            </a:pPr>
            <a:r>
              <a:rPr lang="fi-FI" sz="2800" dirty="0">
                <a:cs typeface="Times New Roman" panose="02020603050405020304" pitchFamily="18" charset="0"/>
              </a:rPr>
              <a:t>Tietosuojaliite</a:t>
            </a:r>
          </a:p>
          <a:p>
            <a:pPr marL="342900" indent="-342900">
              <a:buFont typeface="Arial" panose="020B0604020202020204" pitchFamily="34" charset="0"/>
              <a:buChar char="•"/>
            </a:pPr>
            <a:r>
              <a:rPr lang="fi-FI" sz="2800" dirty="0">
                <a:cs typeface="Times New Roman" panose="02020603050405020304" pitchFamily="18" charset="0"/>
              </a:rPr>
              <a:t>Tietoturvasta hyvät pykälät puitesopimukseen</a:t>
            </a:r>
          </a:p>
          <a:p>
            <a:pPr marL="342900" indent="-342900">
              <a:buFont typeface="Arial" panose="020B0604020202020204" pitchFamily="34" charset="0"/>
              <a:buChar char="•"/>
            </a:pPr>
            <a:r>
              <a:rPr lang="fi-FI" sz="2800" dirty="0">
                <a:cs typeface="Times New Roman" panose="02020603050405020304" pitchFamily="18" charset="0"/>
              </a:rPr>
              <a:t>Kyberturva-asioiden tarkistus ja </a:t>
            </a:r>
            <a:r>
              <a:rPr lang="fi-FI" sz="2800" dirty="0" err="1">
                <a:cs typeface="Times New Roman" panose="02020603050405020304" pitchFamily="18" charset="0"/>
              </a:rPr>
              <a:t>vastuutus</a:t>
            </a:r>
            <a:endParaRPr lang="fi-FI" sz="2800" dirty="0">
              <a:cs typeface="Times New Roman" panose="02020603050405020304" pitchFamily="18" charset="0"/>
            </a:endParaRPr>
          </a:p>
          <a:p>
            <a:pPr marL="342900" indent="-342900">
              <a:buFont typeface="Arial" panose="020B0604020202020204" pitchFamily="34" charset="0"/>
              <a:buChar char="•"/>
            </a:pPr>
            <a:r>
              <a:rPr lang="fi-FI" sz="2800" dirty="0">
                <a:cs typeface="Times New Roman" panose="02020603050405020304" pitchFamily="18" charset="0"/>
              </a:rPr>
              <a:t>Yhteistyökäytännöt, miten näitä asioita seurataan? Vastinparit, tavat, ohjaustaso</a:t>
            </a:r>
          </a:p>
          <a:p>
            <a:pPr marL="342900" indent="-342900">
              <a:buFont typeface="Arial" panose="020B0604020202020204" pitchFamily="34" charset="0"/>
              <a:buChar char="•"/>
            </a:pPr>
            <a:r>
              <a:rPr lang="fi-FI" sz="2800" dirty="0">
                <a:cs typeface="Times New Roman" panose="02020603050405020304" pitchFamily="18" charset="0"/>
              </a:rPr>
              <a:t>Hyviä keinoja kuvata vastuita sopimuspykälien lisäksi, on vaikka RACI-taulukko </a:t>
            </a:r>
          </a:p>
          <a:p>
            <a:pPr marL="342900" indent="-342900">
              <a:buFont typeface="Arial" panose="020B0604020202020204" pitchFamily="34" charset="0"/>
              <a:buChar char="•"/>
            </a:pPr>
            <a:r>
              <a:rPr lang="fi-FI" sz="2800" dirty="0">
                <a:cs typeface="Times New Roman" panose="02020603050405020304" pitchFamily="18" charset="0"/>
              </a:rPr>
              <a:t>Erilaisten sertifikaattien/auditointikriteeristöjen tarve itsellä tai sopimuskumppaneilla, vaaditaanko? perustele</a:t>
            </a:r>
          </a:p>
          <a:p>
            <a:pPr rtl="0"/>
            <a:endParaRPr lang="fi-FI" sz="2000" dirty="0">
              <a:cs typeface="Times New Roman" panose="02020603050405020304" pitchFamily="18" charset="0"/>
            </a:endParaRPr>
          </a:p>
        </p:txBody>
      </p:sp>
    </p:spTree>
    <p:extLst>
      <p:ext uri="{BB962C8B-B14F-4D97-AF65-F5344CB8AC3E}">
        <p14:creationId xmlns:p14="http://schemas.microsoft.com/office/powerpoint/2010/main" val="280921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A90DB29-7106-4AEE-B440-483BE0FC7FB8}"/>
              </a:ext>
            </a:extLst>
          </p:cNvPr>
          <p:cNvSpPr>
            <a:spLocks noGrp="1"/>
          </p:cNvSpPr>
          <p:nvPr>
            <p:ph type="title"/>
          </p:nvPr>
        </p:nvSpPr>
        <p:spPr/>
        <p:txBody>
          <a:bodyPr/>
          <a:lstStyle/>
          <a:p>
            <a:r>
              <a:rPr lang="en-US" dirty="0" err="1"/>
              <a:t>Pilvistrategia</a:t>
            </a:r>
            <a:endParaRPr lang="fi-FI" dirty="0"/>
          </a:p>
        </p:txBody>
      </p:sp>
      <p:sp>
        <p:nvSpPr>
          <p:cNvPr id="6" name="Sisällön paikkamerkki 6">
            <a:extLst>
              <a:ext uri="{FF2B5EF4-FFF2-40B4-BE49-F238E27FC236}">
                <a16:creationId xmlns:a16="http://schemas.microsoft.com/office/drawing/2014/main" id="{EF4D331E-5D3D-4341-AD69-0780D04D078A}"/>
              </a:ext>
            </a:extLst>
          </p:cNvPr>
          <p:cNvSpPr txBox="1">
            <a:spLocks/>
          </p:cNvSpPr>
          <p:nvPr/>
        </p:nvSpPr>
        <p:spPr>
          <a:xfrm>
            <a:off x="838200" y="1825625"/>
            <a:ext cx="10515600" cy="43513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3255"/>
                </a:solidFill>
                <a:latin typeface="Arimo" panose="020B0604020202020204" pitchFamily="34" charset="0"/>
                <a:ea typeface="Arimo" panose="020B0604020202020204" pitchFamily="34" charset="0"/>
                <a:cs typeface="Arimo"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3255"/>
                </a:solidFill>
                <a:latin typeface="Arimo" panose="020B0604020202020204" pitchFamily="34" charset="0"/>
                <a:ea typeface="Arimo" panose="020B0604020202020204" pitchFamily="34" charset="0"/>
                <a:cs typeface="Arimo"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3255"/>
                </a:solidFill>
                <a:latin typeface="Arimo" panose="020B0604020202020204" pitchFamily="34" charset="0"/>
                <a:ea typeface="Arimo" panose="020B0604020202020204" pitchFamily="34" charset="0"/>
                <a:cs typeface="Arimo"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rtl="0">
              <a:buFont typeface="Arial" panose="020B0604020202020204" pitchFamily="34" charset="0"/>
              <a:buChar char="•"/>
            </a:pPr>
            <a:r>
              <a:rPr lang="fi-FI" sz="2800" dirty="0"/>
              <a:t>Liittyy kyberturvaan, mutta hyvä tehdä omana päätöksenään (sopikaa asian käsittelystä hallituksessa erikseen)</a:t>
            </a:r>
          </a:p>
          <a:p>
            <a:pPr rtl="0"/>
            <a:endParaRPr lang="fi-FI" sz="2800" b="1" dirty="0"/>
          </a:p>
          <a:p>
            <a:pPr marL="285750" indent="-285750" rtl="0">
              <a:buFont typeface="Arial" panose="020B0604020202020204" pitchFamily="34" charset="0"/>
              <a:buChar char="•"/>
            </a:pPr>
            <a:r>
              <a:rPr lang="fi-FI" sz="2800" b="1" dirty="0"/>
              <a:t>Käytetäänkö pilvipalveluja?</a:t>
            </a:r>
          </a:p>
          <a:p>
            <a:pPr marL="285750" indent="-285750" rtl="0">
              <a:buFont typeface="Arial" panose="020B0604020202020204" pitchFamily="34" charset="0"/>
              <a:buChar char="•"/>
            </a:pPr>
            <a:r>
              <a:rPr lang="fi-FI" sz="2800" b="1" dirty="0"/>
              <a:t>Jos käytetään, käytetään yksityistä pilveä vai onko julkisten pilven käyttäminen ok ja millä rajoituksilla ja jos jollakin?</a:t>
            </a:r>
          </a:p>
          <a:p>
            <a:pPr rtl="0"/>
            <a:endParaRPr lang="fi-FI" sz="2800" dirty="0"/>
          </a:p>
          <a:p>
            <a:pPr marL="285750" indent="-285750" rtl="0">
              <a:buFont typeface="Arial" panose="020B0604020202020204" pitchFamily="34" charset="0"/>
              <a:buChar char="•"/>
            </a:pPr>
            <a:r>
              <a:rPr lang="fi-FI" sz="2800" dirty="0"/>
              <a:t>Julkipilven osalta tietosuojaan liittyy juridisia riskejä, joita on kuitenkin mahdollista hallita (kerro tässä </a:t>
            </a:r>
            <a:r>
              <a:rPr lang="fi-FI" sz="2800" dirty="0" err="1"/>
              <a:t>schrems</a:t>
            </a:r>
            <a:r>
              <a:rPr lang="fi-FI" sz="2800" dirty="0"/>
              <a:t> 2 ja </a:t>
            </a:r>
            <a:r>
              <a:rPr lang="fi-FI" sz="2800" dirty="0" err="1"/>
              <a:t>privacy</a:t>
            </a:r>
            <a:r>
              <a:rPr lang="fi-FI" sz="2800" dirty="0"/>
              <a:t> </a:t>
            </a:r>
            <a:r>
              <a:rPr lang="fi-FI" sz="2800" dirty="0" err="1"/>
              <a:t>shield</a:t>
            </a:r>
            <a:r>
              <a:rPr lang="fi-FI" sz="2800" dirty="0"/>
              <a:t> -asioista)</a:t>
            </a:r>
          </a:p>
          <a:p>
            <a:pPr rtl="0"/>
            <a:endParaRPr lang="fi-FI" sz="2800" dirty="0"/>
          </a:p>
          <a:p>
            <a:pPr marL="285750" indent="-285750" rtl="0">
              <a:buFont typeface="Arial" panose="020B0604020202020204" pitchFamily="34" charset="0"/>
              <a:buChar char="•"/>
            </a:pPr>
            <a:r>
              <a:rPr lang="fi-FI" sz="2800" dirty="0"/>
              <a:t>Turvallisuustaso pilvessä on  toisaalta mahdollista saada merkittävästi paremmaksi kuin perinteisissä konesaliratkaisuissa. </a:t>
            </a:r>
            <a:r>
              <a:rPr lang="fi-FI" dirty="0"/>
              <a:t>Myös kustannussäästöt voivat olla suuria. Toki uudenlaista osaamista tarvitaan ja alussa kustannuksia tulee oppimisesta ja tuesta.</a:t>
            </a:r>
            <a:r>
              <a:rPr lang="fi-FI" sz="2800" dirty="0"/>
              <a:t> </a:t>
            </a:r>
          </a:p>
          <a:p>
            <a:pPr rtl="0"/>
            <a:endParaRPr lang="fi-FI" sz="2000" dirty="0">
              <a:cs typeface="Times New Roman" panose="02020603050405020304" pitchFamily="18" charset="0"/>
            </a:endParaRPr>
          </a:p>
        </p:txBody>
      </p:sp>
    </p:spTree>
    <p:extLst>
      <p:ext uri="{BB962C8B-B14F-4D97-AF65-F5344CB8AC3E}">
        <p14:creationId xmlns:p14="http://schemas.microsoft.com/office/powerpoint/2010/main" val="192594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A90DB29-7106-4AEE-B440-483BE0FC7FB8}"/>
              </a:ext>
            </a:extLst>
          </p:cNvPr>
          <p:cNvSpPr>
            <a:spLocks noGrp="1"/>
          </p:cNvSpPr>
          <p:nvPr>
            <p:ph type="title"/>
          </p:nvPr>
        </p:nvSpPr>
        <p:spPr>
          <a:xfrm>
            <a:off x="350684" y="365125"/>
            <a:ext cx="9012392" cy="1325563"/>
          </a:xfrm>
        </p:spPr>
        <p:txBody>
          <a:bodyPr/>
          <a:lstStyle/>
          <a:p>
            <a:r>
              <a:rPr lang="en-US" dirty="0" err="1"/>
              <a:t>Konkreettisia</a:t>
            </a:r>
            <a:r>
              <a:rPr lang="en-US" dirty="0"/>
              <a:t> </a:t>
            </a:r>
            <a:r>
              <a:rPr lang="en-US" dirty="0" err="1"/>
              <a:t>kysymyksiä</a:t>
            </a:r>
            <a:r>
              <a:rPr lang="en-US" dirty="0"/>
              <a:t> ja </a:t>
            </a:r>
            <a:r>
              <a:rPr lang="en-US" dirty="0" err="1"/>
              <a:t>toimenpiteitä</a:t>
            </a:r>
            <a:endParaRPr lang="fi-FI" dirty="0"/>
          </a:p>
        </p:txBody>
      </p:sp>
      <p:sp>
        <p:nvSpPr>
          <p:cNvPr id="6" name="Sisällön paikkamerkki 6">
            <a:extLst>
              <a:ext uri="{FF2B5EF4-FFF2-40B4-BE49-F238E27FC236}">
                <a16:creationId xmlns:a16="http://schemas.microsoft.com/office/drawing/2014/main" id="{EF4D331E-5D3D-4341-AD69-0780D04D078A}"/>
              </a:ext>
            </a:extLst>
          </p:cNvPr>
          <p:cNvSpPr txBox="1">
            <a:spLocks/>
          </p:cNvSpPr>
          <p:nvPr/>
        </p:nvSpPr>
        <p:spPr>
          <a:xfrm>
            <a:off x="3791164" y="1448657"/>
            <a:ext cx="7364516" cy="45711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3255"/>
                </a:solidFill>
                <a:latin typeface="Arimo" panose="020B0604020202020204" pitchFamily="34" charset="0"/>
                <a:ea typeface="Arimo" panose="020B0604020202020204" pitchFamily="34" charset="0"/>
                <a:cs typeface="Arimo"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3255"/>
                </a:solidFill>
                <a:latin typeface="Arimo" panose="020B0604020202020204" pitchFamily="34" charset="0"/>
                <a:ea typeface="Arimo" panose="020B0604020202020204" pitchFamily="34" charset="0"/>
                <a:cs typeface="Arimo"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3255"/>
                </a:solidFill>
                <a:latin typeface="Arimo" panose="020B0604020202020204" pitchFamily="34" charset="0"/>
                <a:ea typeface="Arimo" panose="020B0604020202020204" pitchFamily="34" charset="0"/>
                <a:cs typeface="Arimo"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rtl="0">
              <a:buFont typeface="Arial" panose="020B0604020202020204" pitchFamily="34" charset="0"/>
              <a:buChar char="•"/>
            </a:pPr>
            <a:r>
              <a:rPr lang="fi-FI" sz="1900" b="1" dirty="0"/>
              <a:t>Käytetäänkö niissä ohjelmissa, joita yritys käyttää, ohjelmistokehityksessä </a:t>
            </a:r>
            <a:r>
              <a:rPr lang="fi-FI" sz="1900" dirty="0"/>
              <a:t>jotakin viitekehyksiä (kuten vaikkapa OWASP top 10) ? Vaikka yritys ostaisi ohjelmistokehityksen muualta, on yritys kuitenkin vastuussa siitä, miten heidän tietoja käsitellään.</a:t>
            </a:r>
          </a:p>
          <a:p>
            <a:pPr marL="457200" indent="-457200" rtl="0">
              <a:buFont typeface="Arial" panose="020B0604020202020204" pitchFamily="34" charset="0"/>
              <a:buChar char="•"/>
            </a:pPr>
            <a:r>
              <a:rPr lang="fi-FI" sz="1900" b="1" dirty="0"/>
              <a:t>Onko pääsynhallinta hoidettu kunnolla ja turvallisesti?</a:t>
            </a:r>
          </a:p>
          <a:p>
            <a:pPr marL="457200" indent="-457200" rtl="0">
              <a:buFont typeface="Arial" panose="020B0604020202020204" pitchFamily="34" charset="0"/>
              <a:buChar char="•"/>
            </a:pPr>
            <a:r>
              <a:rPr lang="fi-FI" sz="1900" b="1" dirty="0"/>
              <a:t>Missä tiedot sijaitsevat, pilvessä? Konesalissa</a:t>
            </a:r>
            <a:r>
              <a:rPr lang="fi-FI" sz="1900" dirty="0"/>
              <a:t>? Millä alueella, EU:ssa tai EU:n ulkopuolella? Voiko tekninen huolto päästä tietoihin? Ovatko ne salattuja? Kenellä on salausavain? </a:t>
            </a:r>
          </a:p>
          <a:p>
            <a:pPr marL="457200" indent="-457200" rtl="0">
              <a:buFont typeface="Arial" panose="020B0604020202020204" pitchFamily="34" charset="0"/>
              <a:buChar char="•"/>
            </a:pPr>
            <a:r>
              <a:rPr lang="fi-FI" sz="1900" b="1" dirty="0"/>
              <a:t>Onko ohjelmistojen toimittajilla tietoturvahavaintojen havainnointiin tarkoitettuja välineitä käytössä?</a:t>
            </a:r>
          </a:p>
          <a:p>
            <a:pPr marL="457200" indent="-457200" rtl="0">
              <a:buFont typeface="Arial" panose="020B0604020202020204" pitchFamily="34" charset="0"/>
              <a:buChar char="•"/>
            </a:pPr>
            <a:r>
              <a:rPr lang="fi-FI" sz="1900" b="1" dirty="0"/>
              <a:t>Onko yrityksen oma henkilökunta koulutettu riittävällä tasolla tietoturvaan ja kyberturvaan? </a:t>
            </a:r>
            <a:r>
              <a:rPr lang="fi-FI" sz="1900" dirty="0"/>
              <a:t>Houkuttavat sähköpostit ja yhteydenotot saattavat saada klikkaamaan linkkejä, joilla on huonot seuraukset</a:t>
            </a:r>
          </a:p>
          <a:p>
            <a:pPr rtl="0"/>
            <a:endParaRPr lang="fi-FI" sz="1900" dirty="0">
              <a:cs typeface="Times New Roman" panose="02020603050405020304" pitchFamily="18" charset="0"/>
            </a:endParaRPr>
          </a:p>
        </p:txBody>
      </p:sp>
      <p:pic>
        <p:nvPicPr>
          <p:cNvPr id="4" name="Kuva 3" descr="Sormella osoittava sormi neon valot">
            <a:extLst>
              <a:ext uri="{FF2B5EF4-FFF2-40B4-BE49-F238E27FC236}">
                <a16:creationId xmlns:a16="http://schemas.microsoft.com/office/drawing/2014/main" id="{273D5C34-0C34-4CC0-8ADF-E695AFB3DC83}"/>
              </a:ext>
            </a:extLst>
          </p:cNvPr>
          <p:cNvPicPr>
            <a:picLocks noChangeAspect="1"/>
          </p:cNvPicPr>
          <p:nvPr/>
        </p:nvPicPr>
        <p:blipFill>
          <a:blip r:embed="rId2"/>
          <a:stretch>
            <a:fillRect/>
          </a:stretch>
        </p:blipFill>
        <p:spPr>
          <a:xfrm>
            <a:off x="350683" y="1825624"/>
            <a:ext cx="3296643" cy="4051193"/>
          </a:xfrm>
          <a:prstGeom prst="rect">
            <a:avLst/>
          </a:prstGeom>
        </p:spPr>
      </p:pic>
    </p:spTree>
    <p:extLst>
      <p:ext uri="{BB962C8B-B14F-4D97-AF65-F5344CB8AC3E}">
        <p14:creationId xmlns:p14="http://schemas.microsoft.com/office/powerpoint/2010/main" val="66647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A90DB29-7106-4AEE-B440-483BE0FC7FB8}"/>
              </a:ext>
            </a:extLst>
          </p:cNvPr>
          <p:cNvSpPr>
            <a:spLocks noGrp="1"/>
          </p:cNvSpPr>
          <p:nvPr>
            <p:ph type="title"/>
          </p:nvPr>
        </p:nvSpPr>
        <p:spPr/>
        <p:txBody>
          <a:bodyPr/>
          <a:lstStyle/>
          <a:p>
            <a:r>
              <a:rPr lang="en-US" dirty="0" err="1"/>
              <a:t>Hyödyllisiä</a:t>
            </a:r>
            <a:r>
              <a:rPr lang="en-US" dirty="0"/>
              <a:t> </a:t>
            </a:r>
            <a:r>
              <a:rPr lang="en-US" dirty="0" err="1"/>
              <a:t>linkkejä</a:t>
            </a:r>
            <a:r>
              <a:rPr lang="en-US" dirty="0"/>
              <a:t> </a:t>
            </a:r>
            <a:endParaRPr lang="fi-FI" dirty="0"/>
          </a:p>
        </p:txBody>
      </p:sp>
      <p:sp>
        <p:nvSpPr>
          <p:cNvPr id="6" name="Sisällön paikkamerkki 6">
            <a:extLst>
              <a:ext uri="{FF2B5EF4-FFF2-40B4-BE49-F238E27FC236}">
                <a16:creationId xmlns:a16="http://schemas.microsoft.com/office/drawing/2014/main" id="{EF4D331E-5D3D-4341-AD69-0780D04D078A}"/>
              </a:ext>
            </a:extLst>
          </p:cNvPr>
          <p:cNvSpPr txBox="1">
            <a:spLocks/>
          </p:cNvSpPr>
          <p:nvPr/>
        </p:nvSpPr>
        <p:spPr>
          <a:xfrm>
            <a:off x="838200" y="1825625"/>
            <a:ext cx="10515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3255"/>
                </a:solidFill>
                <a:latin typeface="Arimo" panose="020B0604020202020204" pitchFamily="34" charset="0"/>
                <a:ea typeface="Arimo" panose="020B0604020202020204" pitchFamily="34" charset="0"/>
                <a:cs typeface="Arimo"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3255"/>
                </a:solidFill>
                <a:latin typeface="Arimo" panose="020B0604020202020204" pitchFamily="34" charset="0"/>
                <a:ea typeface="Arimo" panose="020B0604020202020204" pitchFamily="34" charset="0"/>
                <a:cs typeface="Arimo"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3255"/>
                </a:solidFill>
                <a:latin typeface="Arimo" panose="020B0604020202020204" pitchFamily="34" charset="0"/>
                <a:ea typeface="Arimo" panose="020B0604020202020204" pitchFamily="34" charset="0"/>
                <a:cs typeface="Arimo"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i-FI" b="1" dirty="0">
                <a:solidFill>
                  <a:srgbClr val="C00000"/>
                </a:solidFill>
              </a:rPr>
              <a:t>Nämä linkit luettavaksi johdolle ja hallitukselle etukäteismateriaalina ennen kyberturvastrategian käsittelyä johtoryhmässä tai hallituksessa.</a:t>
            </a:r>
            <a:endParaRPr lang="fi-FI" sz="2800" b="1" dirty="0">
              <a:solidFill>
                <a:srgbClr val="C00000"/>
              </a:solidFill>
            </a:endParaRPr>
          </a:p>
          <a:p>
            <a:pPr rtl="0"/>
            <a:endParaRPr lang="fi-FI" b="1" dirty="0"/>
          </a:p>
          <a:p>
            <a:pPr rtl="0"/>
            <a:r>
              <a:rPr lang="fi-FI" sz="2800" b="1" dirty="0"/>
              <a:t>Kyberturvan tilannekuva:</a:t>
            </a:r>
          </a:p>
          <a:p>
            <a:pPr rtl="0"/>
            <a:r>
              <a:rPr lang="fi-FI" sz="2800" dirty="0">
                <a:hlinkClick r:id="rId2"/>
              </a:rPr>
              <a:t>https://www.kyberturvallisuuskeskus.fi/fi/palvelumme/tilannekuva-ja-verkostot</a:t>
            </a:r>
            <a:endParaRPr lang="fi-FI" sz="2800" dirty="0"/>
          </a:p>
          <a:p>
            <a:pPr rtl="0"/>
            <a:endParaRPr lang="fi-FI" sz="2800" dirty="0"/>
          </a:p>
          <a:p>
            <a:pPr rtl="0"/>
            <a:r>
              <a:rPr lang="fi-FI" sz="2800" b="1" dirty="0"/>
              <a:t>Kyberturvallisuus ja yrityksen hallituksen vastuu:</a:t>
            </a:r>
          </a:p>
          <a:p>
            <a:pPr rtl="0"/>
            <a:r>
              <a:rPr lang="fi-FI" sz="2800" dirty="0">
                <a:hlinkClick r:id="rId3"/>
              </a:rPr>
              <a:t>https://www.kyberturvallisuuskeskus.fi/sites/default/files/media/publication/T_KyberHV_digiAUK_220120.pdf</a:t>
            </a:r>
            <a:endParaRPr lang="fi-FI" sz="2800" dirty="0"/>
          </a:p>
          <a:p>
            <a:pPr marL="0" indent="0" rtl="0">
              <a:buNone/>
            </a:pPr>
            <a:endParaRPr lang="fi-FI" sz="2000" dirty="0">
              <a:cs typeface="Times New Roman" panose="02020603050405020304" pitchFamily="18" charset="0"/>
            </a:endParaRPr>
          </a:p>
        </p:txBody>
      </p:sp>
    </p:spTree>
    <p:extLst>
      <p:ext uri="{BB962C8B-B14F-4D97-AF65-F5344CB8AC3E}">
        <p14:creationId xmlns:p14="http://schemas.microsoft.com/office/powerpoint/2010/main" val="1656234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C9D25B1F-2E5F-4573-B169-7DDE92995D3C}"/>
              </a:ext>
            </a:extLst>
          </p:cNvPr>
          <p:cNvSpPr>
            <a:spLocks noGrp="1"/>
          </p:cNvSpPr>
          <p:nvPr>
            <p:ph type="subTitle" idx="1"/>
          </p:nvPr>
        </p:nvSpPr>
        <p:spPr/>
        <p:txBody>
          <a:bodyPr/>
          <a:lstStyle/>
          <a:p>
            <a:r>
              <a:rPr lang="fi-FI" dirty="0"/>
              <a:t>Yhdessä kohti turvallista huomista.</a:t>
            </a:r>
          </a:p>
        </p:txBody>
      </p:sp>
      <p:sp>
        <p:nvSpPr>
          <p:cNvPr id="3" name="Otsikko 2">
            <a:extLst>
              <a:ext uri="{FF2B5EF4-FFF2-40B4-BE49-F238E27FC236}">
                <a16:creationId xmlns:a16="http://schemas.microsoft.com/office/drawing/2014/main" id="{BECE9FC4-C3AE-4E9C-BAD4-B4314B36723D}"/>
              </a:ext>
            </a:extLst>
          </p:cNvPr>
          <p:cNvSpPr>
            <a:spLocks noGrp="1"/>
          </p:cNvSpPr>
          <p:nvPr>
            <p:ph type="ctrTitle"/>
          </p:nvPr>
        </p:nvSpPr>
        <p:spPr/>
        <p:txBody>
          <a:bodyPr/>
          <a:lstStyle/>
          <a:p>
            <a:r>
              <a:rPr lang="fi-FI" dirty="0"/>
              <a:t>Kiitos</a:t>
            </a:r>
          </a:p>
        </p:txBody>
      </p:sp>
    </p:spTree>
    <p:extLst>
      <p:ext uri="{BB962C8B-B14F-4D97-AF65-F5344CB8AC3E}">
        <p14:creationId xmlns:p14="http://schemas.microsoft.com/office/powerpoint/2010/main" val="271508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1E21A9CA-E558-4A3B-BA02-56998A127857}"/>
              </a:ext>
            </a:extLst>
          </p:cNvPr>
          <p:cNvSpPr>
            <a:spLocks noGrp="1"/>
          </p:cNvSpPr>
          <p:nvPr>
            <p:ph idx="1"/>
          </p:nvPr>
        </p:nvSpPr>
        <p:spPr>
          <a:xfrm>
            <a:off x="838200" y="1825625"/>
            <a:ext cx="10812780" cy="4351338"/>
          </a:xfrm>
        </p:spPr>
        <p:txBody>
          <a:bodyPr/>
          <a:lstStyle/>
          <a:p>
            <a:pPr marL="285750" indent="-285750" rtl="0">
              <a:buFont typeface="Arial" panose="020B0604020202020204" pitchFamily="34" charset="0"/>
              <a:buChar char="•"/>
            </a:pPr>
            <a:r>
              <a:rPr lang="fi-FI" sz="2200" dirty="0">
                <a:solidFill>
                  <a:schemeClr val="tx2">
                    <a:lumMod val="50000"/>
                  </a:schemeClr>
                </a:solidFill>
                <a:highlight>
                  <a:srgbClr val="FFFFFF"/>
                </a:highlight>
              </a:rPr>
              <a:t>Kyberturvallisuus, mitä se on?  					</a:t>
            </a:r>
            <a:br>
              <a:rPr lang="fi-FI" sz="2200" dirty="0">
                <a:solidFill>
                  <a:schemeClr val="tx2">
                    <a:lumMod val="50000"/>
                  </a:schemeClr>
                </a:solidFill>
                <a:highlight>
                  <a:srgbClr val="FFFFFF"/>
                </a:highlight>
              </a:rPr>
            </a:br>
            <a:r>
              <a:rPr lang="fi-FI" sz="2200" dirty="0">
                <a:solidFill>
                  <a:schemeClr val="tx2">
                    <a:lumMod val="50000"/>
                  </a:schemeClr>
                </a:solidFill>
                <a:highlight>
                  <a:srgbClr val="FFFFFF"/>
                </a:highlight>
              </a:rPr>
              <a:t>	Sivu 3</a:t>
            </a:r>
          </a:p>
          <a:p>
            <a:pPr marL="285750" indent="-285750" rtl="0">
              <a:buFont typeface="Arial" panose="020B0604020202020204" pitchFamily="34" charset="0"/>
              <a:buChar char="•"/>
            </a:pPr>
            <a:r>
              <a:rPr lang="fi-FI" sz="2200" dirty="0">
                <a:solidFill>
                  <a:schemeClr val="tx2">
                    <a:lumMod val="50000"/>
                  </a:schemeClr>
                </a:solidFill>
                <a:highlight>
                  <a:srgbClr val="FFFFFF"/>
                </a:highlight>
              </a:rPr>
              <a:t>Johdantoa kyberturvallisuusstrategiaan </a:t>
            </a:r>
            <a:br>
              <a:rPr lang="fi-FI" sz="2200" dirty="0">
                <a:solidFill>
                  <a:schemeClr val="tx2">
                    <a:lumMod val="50000"/>
                  </a:schemeClr>
                </a:solidFill>
                <a:highlight>
                  <a:srgbClr val="FFFFFF"/>
                </a:highlight>
              </a:rPr>
            </a:br>
            <a:r>
              <a:rPr lang="fi-FI" sz="2200" dirty="0">
                <a:solidFill>
                  <a:schemeClr val="tx2">
                    <a:lumMod val="50000"/>
                  </a:schemeClr>
                </a:solidFill>
                <a:highlight>
                  <a:srgbClr val="FFFFFF"/>
                </a:highlight>
              </a:rPr>
              <a:t>	Sivu 4–5</a:t>
            </a:r>
          </a:p>
          <a:p>
            <a:pPr marL="285750" indent="-285750" rtl="0">
              <a:buFont typeface="Arial" panose="020B0604020202020204" pitchFamily="34" charset="0"/>
              <a:buChar char="•"/>
            </a:pPr>
            <a:r>
              <a:rPr lang="fi-FI" sz="2200" dirty="0">
                <a:solidFill>
                  <a:schemeClr val="tx2">
                    <a:lumMod val="50000"/>
                  </a:schemeClr>
                </a:solidFill>
                <a:highlight>
                  <a:srgbClr val="FFFFFF"/>
                </a:highlight>
              </a:rPr>
              <a:t>Tärkeimmät tavoitteemme sekä kyberturvallisuusstrategiamme</a:t>
            </a:r>
            <a:br>
              <a:rPr lang="fi-FI" sz="2200" dirty="0">
                <a:solidFill>
                  <a:schemeClr val="tx2">
                    <a:lumMod val="50000"/>
                  </a:schemeClr>
                </a:solidFill>
                <a:highlight>
                  <a:srgbClr val="FFFFFF"/>
                </a:highlight>
              </a:rPr>
            </a:br>
            <a:r>
              <a:rPr lang="fi-FI" sz="2200" dirty="0">
                <a:solidFill>
                  <a:schemeClr val="tx2">
                    <a:lumMod val="50000"/>
                  </a:schemeClr>
                </a:solidFill>
                <a:highlight>
                  <a:srgbClr val="FFFFFF"/>
                </a:highlight>
              </a:rPr>
              <a:t>	Sivu 6</a:t>
            </a:r>
          </a:p>
          <a:p>
            <a:pPr marL="285750" indent="-285750" rtl="0">
              <a:buFont typeface="Arial" panose="020B0604020202020204" pitchFamily="34" charset="0"/>
              <a:buChar char="•"/>
            </a:pPr>
            <a:r>
              <a:rPr lang="fi-FI" sz="2200" dirty="0">
                <a:solidFill>
                  <a:schemeClr val="tx2">
                    <a:lumMod val="50000"/>
                  </a:schemeClr>
                </a:solidFill>
                <a:highlight>
                  <a:srgbClr val="FFFFFF"/>
                </a:highlight>
              </a:rPr>
              <a:t>Kyberturvan tilannekuva					</a:t>
            </a:r>
            <a:br>
              <a:rPr lang="fi-FI" sz="2200" dirty="0">
                <a:solidFill>
                  <a:schemeClr val="tx2">
                    <a:lumMod val="50000"/>
                  </a:schemeClr>
                </a:solidFill>
                <a:highlight>
                  <a:srgbClr val="FFFFFF"/>
                </a:highlight>
              </a:rPr>
            </a:br>
            <a:r>
              <a:rPr lang="fi-FI" sz="2200" dirty="0">
                <a:solidFill>
                  <a:schemeClr val="tx2">
                    <a:lumMod val="50000"/>
                  </a:schemeClr>
                </a:solidFill>
                <a:highlight>
                  <a:srgbClr val="FFFFFF"/>
                </a:highlight>
              </a:rPr>
              <a:t>	Sivu 7</a:t>
            </a:r>
          </a:p>
          <a:p>
            <a:pPr marL="285750" indent="-285750" rtl="0">
              <a:buFont typeface="Arial" panose="020B0604020202020204" pitchFamily="34" charset="0"/>
              <a:buChar char="•"/>
            </a:pPr>
            <a:r>
              <a:rPr lang="fi-FI" sz="2200" dirty="0">
                <a:solidFill>
                  <a:schemeClr val="tx2">
                    <a:lumMod val="50000"/>
                  </a:schemeClr>
                </a:solidFill>
                <a:highlight>
                  <a:srgbClr val="FFFFFF"/>
                </a:highlight>
              </a:rPr>
              <a:t>Päätettävät asiat</a:t>
            </a:r>
            <a:br>
              <a:rPr lang="fi-FI" sz="2200" dirty="0">
                <a:solidFill>
                  <a:schemeClr val="tx2">
                    <a:lumMod val="50000"/>
                  </a:schemeClr>
                </a:solidFill>
                <a:highlight>
                  <a:srgbClr val="FFFFFF"/>
                </a:highlight>
              </a:rPr>
            </a:br>
            <a:r>
              <a:rPr lang="fi-FI" sz="2200" dirty="0">
                <a:solidFill>
                  <a:schemeClr val="tx2">
                    <a:lumMod val="50000"/>
                  </a:schemeClr>
                </a:solidFill>
                <a:highlight>
                  <a:srgbClr val="FFFFFF"/>
                </a:highlight>
              </a:rPr>
              <a:t>	Sivut 8–9</a:t>
            </a:r>
          </a:p>
          <a:p>
            <a:pPr marL="285750" indent="-285750" rtl="0">
              <a:buFont typeface="Arial" panose="020B0604020202020204" pitchFamily="34" charset="0"/>
              <a:buChar char="•"/>
            </a:pPr>
            <a:r>
              <a:rPr lang="fi-FI" sz="2200" dirty="0">
                <a:solidFill>
                  <a:schemeClr val="tx2">
                    <a:lumMod val="50000"/>
                  </a:schemeClr>
                </a:solidFill>
                <a:highlight>
                  <a:srgbClr val="FFFFFF"/>
                </a:highlight>
              </a:rPr>
              <a:t>Taustamateriaalia</a:t>
            </a:r>
            <a:br>
              <a:rPr lang="fi-FI" sz="2200" dirty="0">
                <a:solidFill>
                  <a:schemeClr val="tx2">
                    <a:lumMod val="50000"/>
                  </a:schemeClr>
                </a:solidFill>
                <a:highlight>
                  <a:srgbClr val="FFFFFF"/>
                </a:highlight>
              </a:rPr>
            </a:br>
            <a:r>
              <a:rPr lang="fi-FI" sz="2200" dirty="0">
                <a:solidFill>
                  <a:schemeClr val="tx2">
                    <a:lumMod val="50000"/>
                  </a:schemeClr>
                </a:solidFill>
                <a:highlight>
                  <a:srgbClr val="FFFFFF"/>
                </a:highlight>
              </a:rPr>
              <a:t>	Sivut 10–16</a:t>
            </a:r>
          </a:p>
        </p:txBody>
      </p:sp>
      <p:sp>
        <p:nvSpPr>
          <p:cNvPr id="4" name="Otsikko 3">
            <a:extLst>
              <a:ext uri="{FF2B5EF4-FFF2-40B4-BE49-F238E27FC236}">
                <a16:creationId xmlns:a16="http://schemas.microsoft.com/office/drawing/2014/main" id="{FBC4E6AA-7A39-4DB2-8913-D91F2027DDC5}"/>
              </a:ext>
            </a:extLst>
          </p:cNvPr>
          <p:cNvSpPr>
            <a:spLocks noGrp="1"/>
          </p:cNvSpPr>
          <p:nvPr>
            <p:ph type="title"/>
          </p:nvPr>
        </p:nvSpPr>
        <p:spPr>
          <a:xfrm>
            <a:off x="838200" y="365125"/>
            <a:ext cx="8467725" cy="1325563"/>
          </a:xfrm>
        </p:spPr>
        <p:txBody>
          <a:bodyPr/>
          <a:lstStyle/>
          <a:p>
            <a:r>
              <a:rPr lang="en-US" dirty="0" err="1"/>
              <a:t>Sisältö</a:t>
            </a:r>
            <a:endParaRPr lang="fi-FI" dirty="0"/>
          </a:p>
        </p:txBody>
      </p:sp>
    </p:spTree>
    <p:extLst>
      <p:ext uri="{BB962C8B-B14F-4D97-AF65-F5344CB8AC3E}">
        <p14:creationId xmlns:p14="http://schemas.microsoft.com/office/powerpoint/2010/main" val="279892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8583A-1A9F-4DBF-BC2D-9499F16317C4}"/>
              </a:ext>
            </a:extLst>
          </p:cNvPr>
          <p:cNvSpPr>
            <a:spLocks noGrp="1"/>
          </p:cNvSpPr>
          <p:nvPr>
            <p:ph type="title"/>
          </p:nvPr>
        </p:nvSpPr>
        <p:spPr/>
        <p:txBody>
          <a:bodyPr/>
          <a:lstStyle/>
          <a:p>
            <a:r>
              <a:rPr lang="fi-FI" dirty="0"/>
              <a:t>Kyberturvallisuus, mitä se on?</a:t>
            </a:r>
          </a:p>
        </p:txBody>
      </p:sp>
      <p:sp>
        <p:nvSpPr>
          <p:cNvPr id="3" name="Sisällön paikkamerkki 2">
            <a:extLst>
              <a:ext uri="{FF2B5EF4-FFF2-40B4-BE49-F238E27FC236}">
                <a16:creationId xmlns:a16="http://schemas.microsoft.com/office/drawing/2014/main" id="{259502F8-A323-4711-8ABB-A80ABAD7F1D8}"/>
              </a:ext>
            </a:extLst>
          </p:cNvPr>
          <p:cNvSpPr>
            <a:spLocks noGrp="1"/>
          </p:cNvSpPr>
          <p:nvPr>
            <p:ph idx="1"/>
          </p:nvPr>
        </p:nvSpPr>
        <p:spPr/>
        <p:txBody>
          <a:bodyPr>
            <a:normAutofit lnSpcReduction="10000"/>
          </a:bodyPr>
          <a:lstStyle/>
          <a:p>
            <a:r>
              <a:rPr lang="fi-FI" sz="2200" b="1" i="1" dirty="0"/>
              <a:t>Kyberturvallisuus</a:t>
            </a:r>
            <a:r>
              <a:rPr lang="fi-FI" sz="2200" i="1" dirty="0"/>
              <a:t> tarkoittaa digitaalisen ja verkottuneen yhteiskunnan tai organisaation turvallisuutta. </a:t>
            </a:r>
            <a:r>
              <a:rPr lang="fi-FI" sz="2200" b="1" i="1" u="sng" dirty="0"/>
              <a:t>Kyberturvallisuus on tavoitetila, jossa digitaalisten tietojärjestelmien  toimintaympäristöön voidaan luottaa ja jossa niiden toiminta turvataan. </a:t>
            </a:r>
          </a:p>
          <a:p>
            <a:pPr marL="0" indent="0">
              <a:buNone/>
            </a:pPr>
            <a:endParaRPr lang="fi-FI" sz="2200" b="1" i="1" u="sng" dirty="0"/>
          </a:p>
          <a:p>
            <a:r>
              <a:rPr lang="fi-FI" sz="2200" i="1" dirty="0"/>
              <a:t>Tietojärjestelmien  ja verkkojen toiminnan häiriytyminen aiheutuu usein toteutuneesta tietoturvauhkasta, joten kyberturvallisuuteen pyrittäessä tietoturva on keskeinen tekijä.</a:t>
            </a:r>
          </a:p>
          <a:p>
            <a:pPr marL="0" indent="0">
              <a:buNone/>
            </a:pPr>
            <a:endParaRPr lang="fi-FI" sz="2200" i="1" dirty="0"/>
          </a:p>
          <a:p>
            <a:r>
              <a:rPr lang="fi-FI" sz="2200" b="1" i="1" u="sng" dirty="0"/>
              <a:t>Toteutunut kyberuhka haittaa organisaation tai järjestelmän toimintaa.</a:t>
            </a:r>
            <a:r>
              <a:rPr lang="fi-FI" sz="2200" i="1" dirty="0"/>
              <a:t> Näiden kyberhäiriötilanteiden hallinta voidaan jakaa alueisiin, joita ovat esimerkiksi varautuminen, tilannekuvan muodostaminen, torjunta ja palautuminen.</a:t>
            </a:r>
          </a:p>
          <a:p>
            <a:pPr marL="0" indent="0">
              <a:buNone/>
            </a:pPr>
            <a:endParaRPr lang="fi-FI" dirty="0"/>
          </a:p>
        </p:txBody>
      </p:sp>
      <p:sp>
        <p:nvSpPr>
          <p:cNvPr id="4" name="Suorakulmio 3">
            <a:extLst>
              <a:ext uri="{FF2B5EF4-FFF2-40B4-BE49-F238E27FC236}">
                <a16:creationId xmlns:a16="http://schemas.microsoft.com/office/drawing/2014/main" id="{434935D2-82EE-4CA5-8AD4-D62C52738B1A}"/>
              </a:ext>
            </a:extLst>
          </p:cNvPr>
          <p:cNvSpPr/>
          <p:nvPr/>
        </p:nvSpPr>
        <p:spPr>
          <a:xfrm>
            <a:off x="7986925" y="5683836"/>
            <a:ext cx="3730775" cy="1174164"/>
          </a:xfrm>
          <a:prstGeom prst="rect">
            <a:avLst/>
          </a:prstGeom>
          <a:solidFill>
            <a:srgbClr val="036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i-FI" dirty="0"/>
              <a:t>Kyberuhkia ovat mm.</a:t>
            </a:r>
          </a:p>
          <a:p>
            <a:r>
              <a:rPr lang="fi-FI" dirty="0"/>
              <a:t>Tietojen kalastelu</a:t>
            </a:r>
          </a:p>
          <a:p>
            <a:r>
              <a:rPr lang="fi-FI" dirty="0"/>
              <a:t>Haittaohjelmat</a:t>
            </a:r>
          </a:p>
          <a:p>
            <a:r>
              <a:rPr lang="fi-FI" dirty="0"/>
              <a:t>Palvelunestohyökkäykset</a:t>
            </a:r>
          </a:p>
        </p:txBody>
      </p:sp>
      <p:sp>
        <p:nvSpPr>
          <p:cNvPr id="5" name="Suorakulmio 4">
            <a:extLst>
              <a:ext uri="{FF2B5EF4-FFF2-40B4-BE49-F238E27FC236}">
                <a16:creationId xmlns:a16="http://schemas.microsoft.com/office/drawing/2014/main" id="{9BFBB11A-DC6C-49B2-B7CC-EE8D0AC532B0}"/>
              </a:ext>
            </a:extLst>
          </p:cNvPr>
          <p:cNvSpPr>
            <a:spLocks/>
          </p:cNvSpPr>
          <p:nvPr/>
        </p:nvSpPr>
        <p:spPr>
          <a:xfrm rot="20878711">
            <a:off x="8627943" y="213057"/>
            <a:ext cx="3152775" cy="1298479"/>
          </a:xfrm>
          <a:prstGeom prst="rect">
            <a:avLst/>
          </a:prstGeom>
          <a:solidFill>
            <a:srgbClr val="036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Motiivit: raha, arkaluonteinen materiaali, tappioiden aiheuttaminen, kiusanteko</a:t>
            </a:r>
          </a:p>
        </p:txBody>
      </p:sp>
    </p:spTree>
    <p:extLst>
      <p:ext uri="{BB962C8B-B14F-4D97-AF65-F5344CB8AC3E}">
        <p14:creationId xmlns:p14="http://schemas.microsoft.com/office/powerpoint/2010/main" val="426918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76D3A25D-C141-4F0E-802A-44921DC9D602}"/>
              </a:ext>
            </a:extLst>
          </p:cNvPr>
          <p:cNvSpPr>
            <a:spLocks noGrp="1"/>
          </p:cNvSpPr>
          <p:nvPr>
            <p:ph idx="1"/>
          </p:nvPr>
        </p:nvSpPr>
        <p:spPr>
          <a:xfrm>
            <a:off x="719191" y="1825625"/>
            <a:ext cx="10634609" cy="4351338"/>
          </a:xfrm>
        </p:spPr>
        <p:txBody>
          <a:bodyPr>
            <a:normAutofit/>
          </a:bodyPr>
          <a:lstStyle/>
          <a:p>
            <a:pPr rtl="0"/>
            <a:r>
              <a:rPr lang="fi-FI" sz="2200" b="1" dirty="0">
                <a:solidFill>
                  <a:schemeClr val="tx1"/>
                </a:solidFill>
                <a:cs typeface="Times New Roman" panose="02020603050405020304" pitchFamily="18" charset="0"/>
              </a:rPr>
              <a:t>Kyberstrategiassa on kysymys liiketoiminnan turvaamisesta niin normaalioloissa kun häiriötilanteissa. Kyberturvallisuusstrategia on tärkeä osa turvallisuuden johtamista.</a:t>
            </a:r>
          </a:p>
          <a:p>
            <a:pPr marL="285750" indent="-285750" rtl="0">
              <a:buFont typeface="Arial" panose="020B0604020202020204" pitchFamily="34" charset="0"/>
              <a:buChar char="•"/>
            </a:pPr>
            <a:r>
              <a:rPr lang="fi-FI" sz="2200" b="0" i="0" dirty="0">
                <a:solidFill>
                  <a:schemeClr val="tx1"/>
                </a:solidFill>
                <a:effectLst/>
                <a:cs typeface="Times New Roman" panose="02020603050405020304" pitchFamily="18" charset="0"/>
              </a:rPr>
              <a:t>Kyberstrategian avulla voidaan priorisoida toimenpiteitä ja ennen kaikkea se mahdollistaa proaktiivisen otteen kyberturvallisuuteen.</a:t>
            </a:r>
            <a:endParaRPr lang="fi-FI" sz="2200" b="1" dirty="0">
              <a:solidFill>
                <a:schemeClr val="tx1"/>
              </a:solidFill>
              <a:cs typeface="Times New Roman" panose="02020603050405020304" pitchFamily="18" charset="0"/>
            </a:endParaRPr>
          </a:p>
          <a:p>
            <a:pPr marL="285750" indent="-285750" rtl="0">
              <a:buFont typeface="Arial" panose="020B0604020202020204" pitchFamily="34" charset="0"/>
              <a:buChar char="•"/>
            </a:pPr>
            <a:r>
              <a:rPr lang="fi-FI" sz="2200" dirty="0">
                <a:solidFill>
                  <a:schemeClr val="tx1"/>
                </a:solidFill>
                <a:cs typeface="Times New Roman" panose="02020603050405020304" pitchFamily="18" charset="0"/>
              </a:rPr>
              <a:t>Kyberturvallisuudesta viime kädessä päättää ja vastaa hallitus. (Sopikaa vuosikello, sekä tavat, joilla  mahdollisesti muuttunut kyberriskin/riskien tilanne tulee nopeasti käsittelyyn)</a:t>
            </a:r>
          </a:p>
          <a:p>
            <a:pPr marL="285750" indent="-285750" rtl="0">
              <a:buFont typeface="Arial" panose="020B0604020202020204" pitchFamily="34" charset="0"/>
              <a:buChar char="•"/>
            </a:pPr>
            <a:r>
              <a:rPr lang="fi-FI" sz="2200" dirty="0">
                <a:solidFill>
                  <a:schemeClr val="tx1"/>
                </a:solidFill>
                <a:cs typeface="Times New Roman" panose="02020603050405020304" pitchFamily="18" charset="0"/>
              </a:rPr>
              <a:t>Kyberturvallisuusstrategian linjauksia ja konkreettisia toimenpiteitä  päätettäessä, on huomioitava yrityksen tärkeimmät tavoitteet ja prioriteetit, jotta toimenpiteet tukevat niitä.</a:t>
            </a:r>
          </a:p>
          <a:p>
            <a:endParaRPr lang="fi-FI" dirty="0"/>
          </a:p>
        </p:txBody>
      </p:sp>
      <p:sp>
        <p:nvSpPr>
          <p:cNvPr id="6" name="Otsikko 5">
            <a:extLst>
              <a:ext uri="{FF2B5EF4-FFF2-40B4-BE49-F238E27FC236}">
                <a16:creationId xmlns:a16="http://schemas.microsoft.com/office/drawing/2014/main" id="{34B1DE05-F7B8-4486-9F8E-BE65D6962E03}"/>
              </a:ext>
            </a:extLst>
          </p:cNvPr>
          <p:cNvSpPr>
            <a:spLocks noGrp="1"/>
          </p:cNvSpPr>
          <p:nvPr>
            <p:ph type="title"/>
          </p:nvPr>
        </p:nvSpPr>
        <p:spPr>
          <a:xfrm>
            <a:off x="838200" y="365125"/>
            <a:ext cx="8467725" cy="1325563"/>
          </a:xfrm>
        </p:spPr>
        <p:txBody>
          <a:bodyPr/>
          <a:lstStyle/>
          <a:p>
            <a:r>
              <a:rPr lang="en-US" dirty="0" err="1"/>
              <a:t>Miksi</a:t>
            </a:r>
            <a:r>
              <a:rPr lang="en-US" dirty="0"/>
              <a:t> </a:t>
            </a:r>
            <a:r>
              <a:rPr lang="en-US" dirty="0" err="1"/>
              <a:t>tarvitaan</a:t>
            </a:r>
            <a:r>
              <a:rPr lang="en-US" dirty="0"/>
              <a:t> </a:t>
            </a:r>
            <a:r>
              <a:rPr lang="en-US" dirty="0" err="1"/>
              <a:t>kyberturvallisuusstrategia</a:t>
            </a:r>
            <a:r>
              <a:rPr lang="en-US" dirty="0"/>
              <a:t>?</a:t>
            </a:r>
            <a:endParaRPr lang="fi-FI" dirty="0"/>
          </a:p>
        </p:txBody>
      </p:sp>
    </p:spTree>
    <p:extLst>
      <p:ext uri="{BB962C8B-B14F-4D97-AF65-F5344CB8AC3E}">
        <p14:creationId xmlns:p14="http://schemas.microsoft.com/office/powerpoint/2010/main" val="279640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071F7E4-726C-4906-BC8A-6481FDAD084E}"/>
              </a:ext>
            </a:extLst>
          </p:cNvPr>
          <p:cNvSpPr>
            <a:spLocks noGrp="1"/>
          </p:cNvSpPr>
          <p:nvPr>
            <p:ph type="title"/>
          </p:nvPr>
        </p:nvSpPr>
        <p:spPr/>
        <p:txBody>
          <a:bodyPr/>
          <a:lstStyle/>
          <a:p>
            <a:r>
              <a:rPr lang="en-US" dirty="0" err="1"/>
              <a:t>Kyberturvallisuusstrategia</a:t>
            </a:r>
            <a:endParaRPr lang="fi-FI" dirty="0"/>
          </a:p>
        </p:txBody>
      </p:sp>
      <p:sp>
        <p:nvSpPr>
          <p:cNvPr id="5" name="Sisällön paikkamerkki 4">
            <a:extLst>
              <a:ext uri="{FF2B5EF4-FFF2-40B4-BE49-F238E27FC236}">
                <a16:creationId xmlns:a16="http://schemas.microsoft.com/office/drawing/2014/main" id="{83B8377B-1D5C-46A0-94BC-B37530FB2494}"/>
              </a:ext>
            </a:extLst>
          </p:cNvPr>
          <p:cNvSpPr>
            <a:spLocks noGrp="1"/>
          </p:cNvSpPr>
          <p:nvPr>
            <p:ph sz="half" idx="1"/>
          </p:nvPr>
        </p:nvSpPr>
        <p:spPr/>
        <p:txBody>
          <a:bodyPr>
            <a:normAutofit fontScale="92500" lnSpcReduction="10000"/>
          </a:bodyPr>
          <a:lstStyle/>
          <a:p>
            <a:pPr marL="285750" indent="-285750" rtl="0">
              <a:buFont typeface="Arial" panose="020B0604020202020204" pitchFamily="34" charset="0"/>
              <a:buChar char="•"/>
            </a:pPr>
            <a:r>
              <a:rPr lang="fi-FI" sz="2400" dirty="0">
                <a:cs typeface="Times New Roman" panose="02020603050405020304" pitchFamily="18" charset="0"/>
              </a:rPr>
              <a:t>Miten yrityksen liiketoiminta kestää häiriötilanteita nyt, entä tulevaisuuden tavoite?  Kuvaa nykytila erilliselle sivulle/käytä esityksestä löytyviä liikennevaloja.</a:t>
            </a:r>
          </a:p>
          <a:p>
            <a:pPr marL="285750" indent="-285750" rtl="0">
              <a:buFont typeface="Arial" panose="020B0604020202020204" pitchFamily="34" charset="0"/>
              <a:buChar char="•"/>
            </a:pPr>
            <a:r>
              <a:rPr lang="fi-FI" sz="2400" dirty="0">
                <a:cs typeface="Times New Roman" panose="02020603050405020304" pitchFamily="18" charset="0"/>
              </a:rPr>
              <a:t>Suojaamiskuluista, eli tietoturvasta, kyberturvasta ja tarvittavista muista toimista kannattaa maksaan sen verran kun sen arvo on. On hyvä laskea liiketoiminnan arvo esim. menetetty liikevaihto per tunti tai mainehaitan arvo. (Jos laskettu, lisää tähän)</a:t>
            </a:r>
          </a:p>
          <a:p>
            <a:pPr marL="285750" indent="-285750" rtl="0">
              <a:buFont typeface="Arial" panose="020B0604020202020204" pitchFamily="34" charset="0"/>
              <a:buChar char="•"/>
            </a:pPr>
            <a:endParaRPr lang="fi-FI" sz="2800" dirty="0">
              <a:cs typeface="Times New Roman" panose="02020603050405020304" pitchFamily="18" charset="0"/>
            </a:endParaRPr>
          </a:p>
        </p:txBody>
      </p:sp>
      <p:sp>
        <p:nvSpPr>
          <p:cNvPr id="6" name="Sisällön paikkamerkki 5">
            <a:extLst>
              <a:ext uri="{FF2B5EF4-FFF2-40B4-BE49-F238E27FC236}">
                <a16:creationId xmlns:a16="http://schemas.microsoft.com/office/drawing/2014/main" id="{8973AEDF-F88A-456D-AB12-6DEAEB600D74}"/>
              </a:ext>
            </a:extLst>
          </p:cNvPr>
          <p:cNvSpPr>
            <a:spLocks noGrp="1"/>
          </p:cNvSpPr>
          <p:nvPr>
            <p:ph sz="half" idx="2"/>
          </p:nvPr>
        </p:nvSpPr>
        <p:spPr>
          <a:xfrm>
            <a:off x="6172200" y="1825625"/>
            <a:ext cx="5293760" cy="4351338"/>
          </a:xfrm>
        </p:spPr>
        <p:txBody>
          <a:bodyPr>
            <a:normAutofit fontScale="92500" lnSpcReduction="10000"/>
          </a:bodyPr>
          <a:lstStyle/>
          <a:p>
            <a:pPr marL="285750" indent="-285750" rtl="0">
              <a:buFont typeface="Arial" panose="020B0604020202020204" pitchFamily="34" charset="0"/>
              <a:buChar char="•"/>
            </a:pPr>
            <a:r>
              <a:rPr lang="fi-FI" sz="2400" dirty="0">
                <a:cs typeface="Times New Roman" panose="02020603050405020304" pitchFamily="18" charset="0"/>
              </a:rPr>
              <a:t>Mitkä ovat todennäköisimmät uhkat, onko tehty uhka-analyysi? Uhkat, </a:t>
            </a:r>
            <a:r>
              <a:rPr lang="fi-FI" sz="2400" dirty="0" err="1">
                <a:cs typeface="Times New Roman" panose="02020603050405020304" pitchFamily="18" charset="0"/>
              </a:rPr>
              <a:t>mitigointikeinot</a:t>
            </a:r>
            <a:r>
              <a:rPr lang="fi-FI" sz="2400" dirty="0">
                <a:cs typeface="Times New Roman" panose="02020603050405020304" pitchFamily="18" charset="0"/>
              </a:rPr>
              <a:t> ja jäännösriskit käsittelyyn säännöllisesti.</a:t>
            </a:r>
          </a:p>
          <a:p>
            <a:pPr marL="285750" indent="-285750" rtl="0">
              <a:buFont typeface="Arial" panose="020B0604020202020204" pitchFamily="34" charset="0"/>
              <a:buChar char="•"/>
            </a:pPr>
            <a:r>
              <a:rPr lang="fi-FI" sz="2400" dirty="0">
                <a:cs typeface="Times New Roman" panose="02020603050405020304" pitchFamily="18" charset="0"/>
              </a:rPr>
              <a:t>Millainen taso yrityksessä halutaan kyberturvan osalta valita? Perusasiat kuntoon? Reippaampi ote vaiko peräti taso, jossa valvotaan, varaudutaan ennakoivasti, harjoitellaan ja halutaan </a:t>
            </a:r>
            <a:r>
              <a:rPr lang="fi-FI" sz="2400" dirty="0" err="1">
                <a:cs typeface="Times New Roman" panose="02020603050405020304" pitchFamily="18" charset="0"/>
              </a:rPr>
              <a:t>mitigoida</a:t>
            </a:r>
            <a:r>
              <a:rPr lang="fi-FI" sz="2400" dirty="0">
                <a:cs typeface="Times New Roman" panose="02020603050405020304" pitchFamily="18" charset="0"/>
              </a:rPr>
              <a:t> kyberriskejä vahvoin ottein.</a:t>
            </a:r>
          </a:p>
          <a:p>
            <a:pPr marL="285750" indent="-285750" rtl="0">
              <a:buFont typeface="Arial" panose="020B0604020202020204" pitchFamily="34" charset="0"/>
              <a:buChar char="•"/>
            </a:pPr>
            <a:r>
              <a:rPr lang="fi-FI" sz="2400" dirty="0">
                <a:cs typeface="Times New Roman" panose="02020603050405020304" pitchFamily="18" charset="0"/>
              </a:rPr>
              <a:t>Mitkä lait ja asetukset on huomioitava juuri meidän yrityksen kyberstrategiassa? Listaa ja kuvaa ne esitykseen lyhyesti.</a:t>
            </a:r>
          </a:p>
          <a:p>
            <a:endParaRPr lang="fi-FI" dirty="0"/>
          </a:p>
        </p:txBody>
      </p:sp>
    </p:spTree>
    <p:extLst>
      <p:ext uri="{BB962C8B-B14F-4D97-AF65-F5344CB8AC3E}">
        <p14:creationId xmlns:p14="http://schemas.microsoft.com/office/powerpoint/2010/main" val="15428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A90DB29-7106-4AEE-B440-483BE0FC7FB8}"/>
              </a:ext>
            </a:extLst>
          </p:cNvPr>
          <p:cNvSpPr>
            <a:spLocks noGrp="1"/>
          </p:cNvSpPr>
          <p:nvPr>
            <p:ph type="title"/>
          </p:nvPr>
        </p:nvSpPr>
        <p:spPr/>
        <p:txBody>
          <a:bodyPr/>
          <a:lstStyle/>
          <a:p>
            <a:r>
              <a:rPr lang="en-US" dirty="0" err="1"/>
              <a:t>Yrityksemme</a:t>
            </a:r>
            <a:r>
              <a:rPr lang="en-US" dirty="0"/>
              <a:t> </a:t>
            </a:r>
            <a:r>
              <a:rPr lang="en-US" dirty="0" err="1"/>
              <a:t>strategiset</a:t>
            </a:r>
            <a:r>
              <a:rPr lang="en-US" dirty="0"/>
              <a:t> </a:t>
            </a:r>
            <a:r>
              <a:rPr lang="en-US" dirty="0" err="1"/>
              <a:t>tavoitteet</a:t>
            </a:r>
            <a:r>
              <a:rPr lang="en-US" dirty="0"/>
              <a:t> </a:t>
            </a:r>
            <a:r>
              <a:rPr lang="en-US" dirty="0" err="1"/>
              <a:t>sekä</a:t>
            </a:r>
            <a:r>
              <a:rPr lang="en-US" dirty="0"/>
              <a:t> </a:t>
            </a:r>
            <a:r>
              <a:rPr lang="en-US" dirty="0" err="1"/>
              <a:t>kriittinen</a:t>
            </a:r>
            <a:r>
              <a:rPr lang="en-US" dirty="0"/>
              <a:t> data</a:t>
            </a:r>
            <a:endParaRPr lang="fi-FI" dirty="0"/>
          </a:p>
        </p:txBody>
      </p:sp>
      <p:sp>
        <p:nvSpPr>
          <p:cNvPr id="6" name="Sisällön paikkamerkki 6">
            <a:extLst>
              <a:ext uri="{FF2B5EF4-FFF2-40B4-BE49-F238E27FC236}">
                <a16:creationId xmlns:a16="http://schemas.microsoft.com/office/drawing/2014/main" id="{EF4D331E-5D3D-4341-AD69-0780D04D078A}"/>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3255"/>
                </a:solidFill>
                <a:latin typeface="Arimo" panose="020B0604020202020204" pitchFamily="34" charset="0"/>
                <a:ea typeface="Arimo" panose="020B0604020202020204" pitchFamily="34" charset="0"/>
                <a:cs typeface="Arimo"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3255"/>
                </a:solidFill>
                <a:latin typeface="Arimo" panose="020B0604020202020204" pitchFamily="34" charset="0"/>
                <a:ea typeface="Arimo" panose="020B0604020202020204" pitchFamily="34" charset="0"/>
                <a:cs typeface="Arimo"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3255"/>
                </a:solidFill>
                <a:latin typeface="Arimo" panose="020B0604020202020204" pitchFamily="34" charset="0"/>
                <a:ea typeface="Arimo" panose="020B0604020202020204" pitchFamily="34" charset="0"/>
                <a:cs typeface="Arimo"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rtl="0">
              <a:buFont typeface="Arial" panose="020B0604020202020204" pitchFamily="34" charset="0"/>
              <a:buChar char="•"/>
            </a:pPr>
            <a:r>
              <a:rPr lang="fi-FI" sz="2400" dirty="0">
                <a:cs typeface="Times New Roman" panose="02020603050405020304" pitchFamily="18" charset="0"/>
              </a:rPr>
              <a:t>Yrityksemme strategiset tavoitteet ovat XXX, XX ja X joiden kannalta päätettävinä asioina olevat YYY ja YY ja Y toimenpiteet ovat tärkeitä ja välttämättömiä. Yrityksen tärkein ja kriittinen data on ZZZ ja ZZ, jonka vuoksi päätösasia nro 1–4 on tärkeä.</a:t>
            </a:r>
          </a:p>
          <a:p>
            <a:pPr marL="457200" lvl="1" indent="0">
              <a:buNone/>
            </a:pPr>
            <a:endParaRPr lang="fi-FI" dirty="0">
              <a:cs typeface="Times New Roman" panose="02020603050405020304" pitchFamily="18" charset="0"/>
            </a:endParaRPr>
          </a:p>
          <a:p>
            <a:pPr marL="457200" lvl="1" indent="0">
              <a:buNone/>
            </a:pPr>
            <a:r>
              <a:rPr lang="fi-FI" dirty="0">
                <a:cs typeface="Times New Roman" panose="02020603050405020304" pitchFamily="18" charset="0"/>
              </a:rPr>
              <a:t>(ohje/ajatus:  älä vie maksimissaan kuin neljä päätettävää asiaa, tärkeitä päätöksiä mieluummin vähemmän ja selkeästi kun laaja joukko päätöksiä, jotka vain sekoittavat päätöksentekijää.</a:t>
            </a:r>
          </a:p>
          <a:p>
            <a:pPr marL="285750" indent="-285750" rtl="0">
              <a:buFont typeface="Arial" panose="020B0604020202020204" pitchFamily="34" charset="0"/>
              <a:buChar char="•"/>
            </a:pPr>
            <a:endParaRPr lang="fi-FI" sz="2400" dirty="0">
              <a:highlight>
                <a:srgbClr val="FFFF00"/>
              </a:highlight>
              <a:cs typeface="Times New Roman" panose="02020603050405020304" pitchFamily="18" charset="0"/>
            </a:endParaRPr>
          </a:p>
          <a:p>
            <a:pPr marL="457200" lvl="1" indent="0">
              <a:buNone/>
            </a:pPr>
            <a:r>
              <a:rPr lang="fi-FI" b="1" dirty="0" err="1">
                <a:cs typeface="Times New Roman" panose="02020603050405020304" pitchFamily="18" charset="0"/>
              </a:rPr>
              <a:t>Huom</a:t>
            </a:r>
            <a:r>
              <a:rPr lang="fi-FI" b="1" dirty="0">
                <a:cs typeface="Times New Roman" panose="02020603050405020304" pitchFamily="18" charset="0"/>
              </a:rPr>
              <a:t>! Tämän sivun esitystapa ja perustelut ovat tärkeitä!</a:t>
            </a:r>
          </a:p>
          <a:p>
            <a:pPr marL="285750" indent="-285750" rtl="0">
              <a:buFont typeface="Arial" panose="020B0604020202020204" pitchFamily="34" charset="0"/>
              <a:buChar char="•"/>
            </a:pPr>
            <a:endParaRPr lang="fi-FI" sz="2000" b="1" dirty="0">
              <a:cs typeface="Times New Roman" panose="02020603050405020304" pitchFamily="18" charset="0"/>
            </a:endParaRPr>
          </a:p>
          <a:p>
            <a:pPr marL="285750" indent="-285750" rtl="0">
              <a:buFont typeface="Arial" panose="020B0604020202020204" pitchFamily="34" charset="0"/>
              <a:buChar char="•"/>
            </a:pPr>
            <a:endParaRPr lang="fi-FI" sz="2000" dirty="0">
              <a:cs typeface="Times New Roman" panose="02020603050405020304" pitchFamily="18" charset="0"/>
            </a:endParaRPr>
          </a:p>
          <a:p>
            <a:pPr rtl="0"/>
            <a:endParaRPr lang="fi-FI" sz="2000" dirty="0">
              <a:cs typeface="Times New Roman" panose="02020603050405020304" pitchFamily="18" charset="0"/>
            </a:endParaRPr>
          </a:p>
        </p:txBody>
      </p:sp>
    </p:spTree>
    <p:extLst>
      <p:ext uri="{BB962C8B-B14F-4D97-AF65-F5344CB8AC3E}">
        <p14:creationId xmlns:p14="http://schemas.microsoft.com/office/powerpoint/2010/main" val="178050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A90DB29-7106-4AEE-B440-483BE0FC7FB8}"/>
              </a:ext>
            </a:extLst>
          </p:cNvPr>
          <p:cNvSpPr>
            <a:spLocks noGrp="1"/>
          </p:cNvSpPr>
          <p:nvPr>
            <p:ph type="title"/>
          </p:nvPr>
        </p:nvSpPr>
        <p:spPr/>
        <p:txBody>
          <a:bodyPr/>
          <a:lstStyle/>
          <a:p>
            <a:r>
              <a:rPr lang="en-US" dirty="0" err="1"/>
              <a:t>Tilannekuva</a:t>
            </a:r>
            <a:r>
              <a:rPr lang="en-US" dirty="0"/>
              <a:t> </a:t>
            </a:r>
            <a:r>
              <a:rPr lang="en-US" dirty="0" err="1"/>
              <a:t>liikennevaloin</a:t>
            </a:r>
            <a:endParaRPr lang="fi-FI" dirty="0"/>
          </a:p>
        </p:txBody>
      </p:sp>
      <p:sp>
        <p:nvSpPr>
          <p:cNvPr id="6" name="Sisällön paikkamerkki 6">
            <a:extLst>
              <a:ext uri="{FF2B5EF4-FFF2-40B4-BE49-F238E27FC236}">
                <a16:creationId xmlns:a16="http://schemas.microsoft.com/office/drawing/2014/main" id="{EF4D331E-5D3D-4341-AD69-0780D04D078A}"/>
              </a:ext>
            </a:extLst>
          </p:cNvPr>
          <p:cNvSpPr txBox="1">
            <a:spLocks/>
          </p:cNvSpPr>
          <p:nvPr/>
        </p:nvSpPr>
        <p:spPr>
          <a:xfrm>
            <a:off x="976045" y="1825625"/>
            <a:ext cx="8524876" cy="4351338"/>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3255"/>
                </a:solidFill>
                <a:latin typeface="Arimo" panose="020B0604020202020204" pitchFamily="34" charset="0"/>
                <a:ea typeface="Arimo" panose="020B0604020202020204" pitchFamily="34" charset="0"/>
                <a:cs typeface="Arimo"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3255"/>
                </a:solidFill>
                <a:latin typeface="Arimo" panose="020B0604020202020204" pitchFamily="34" charset="0"/>
                <a:ea typeface="Arimo" panose="020B0604020202020204" pitchFamily="34" charset="0"/>
                <a:cs typeface="Arimo"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3255"/>
                </a:solidFill>
                <a:latin typeface="Arimo" panose="020B0604020202020204" pitchFamily="34" charset="0"/>
                <a:ea typeface="Arimo" panose="020B0604020202020204" pitchFamily="34" charset="0"/>
                <a:cs typeface="Arimo"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i-FI" sz="4400" dirty="0"/>
              <a:t>Liiketoiminnan kannalta kriittiset tiedot ja tietojärjestelmät on tunnistettu </a:t>
            </a:r>
          </a:p>
          <a:p>
            <a:pPr marL="0" indent="0" rtl="0">
              <a:buNone/>
            </a:pPr>
            <a:endParaRPr lang="fi-FI" sz="4400" dirty="0"/>
          </a:p>
          <a:p>
            <a:pPr rtl="0"/>
            <a:r>
              <a:rPr lang="fi-FI" sz="4400" dirty="0"/>
              <a:t>Varmuuskopiot on tehty säännöllisesti, liiketoiminnan tarpeiden mukaisesti</a:t>
            </a:r>
          </a:p>
          <a:p>
            <a:pPr rtl="0"/>
            <a:endParaRPr lang="fi-FI" sz="4400" dirty="0"/>
          </a:p>
          <a:p>
            <a:pPr rtl="0"/>
            <a:r>
              <a:rPr lang="fi-FI" sz="4400" dirty="0"/>
              <a:t>Kaikissa käytettävissä ohjelmistoissa ja infrastruktuuripalveluissa on päivitykset  tehty ajallaan</a:t>
            </a:r>
          </a:p>
          <a:p>
            <a:pPr rtl="0"/>
            <a:endParaRPr lang="fi-FI" sz="4400" dirty="0"/>
          </a:p>
          <a:p>
            <a:pPr rtl="0"/>
            <a:r>
              <a:rPr lang="fi-FI" sz="4400" dirty="0"/>
              <a:t>Pääsynhallinta. On tiedossa kuka pääsee mihinkin tietoon ja kuka omistaa verkon/palvelun</a:t>
            </a:r>
          </a:p>
          <a:p>
            <a:pPr rtl="0"/>
            <a:endParaRPr lang="fi-FI" sz="4400" dirty="0"/>
          </a:p>
          <a:p>
            <a:pPr rtl="0"/>
            <a:r>
              <a:rPr lang="fi-FI" sz="4400" dirty="0"/>
              <a:t>Kyberhäiriötilanteessa on selvää (ohjeistus) miten viestitään ja kenelle ja kuinka  usein. </a:t>
            </a:r>
          </a:p>
          <a:p>
            <a:pPr marL="0" indent="0" rtl="0">
              <a:buNone/>
            </a:pPr>
            <a:endParaRPr lang="fi-FI" sz="4400" dirty="0"/>
          </a:p>
          <a:p>
            <a:pPr rtl="0"/>
            <a:r>
              <a:rPr lang="fi-FI" sz="4400" dirty="0"/>
              <a:t>Havainnointijärjestelmät ovat käytössä ja toimintamallit selviä.</a:t>
            </a:r>
          </a:p>
          <a:p>
            <a:pPr rtl="0"/>
            <a:endParaRPr lang="fi-FI" sz="4400" dirty="0"/>
          </a:p>
          <a:p>
            <a:pPr rtl="0"/>
            <a:r>
              <a:rPr lang="fi-FI" sz="4400" dirty="0"/>
              <a:t>Jatkuvuus- ja toipumissuunnitelmat ovat  ajan tasalla  ja harjoittelua on tehty säännöllisesti. </a:t>
            </a:r>
          </a:p>
          <a:p>
            <a:pPr marL="0" indent="0" rtl="0">
              <a:buNone/>
            </a:pPr>
            <a:endParaRPr lang="fi-FI" sz="4400" dirty="0"/>
          </a:p>
          <a:p>
            <a:pPr rtl="0"/>
            <a:r>
              <a:rPr lang="fi-FI" sz="4400" dirty="0"/>
              <a:t>Uhkamallinnusta käytetään tarvittaessa/säännöllisesti</a:t>
            </a:r>
            <a:endParaRPr lang="fi-FI" sz="4400" dirty="0">
              <a:cs typeface="Times New Roman" panose="02020603050405020304" pitchFamily="18" charset="0"/>
            </a:endParaRPr>
          </a:p>
          <a:p>
            <a:pPr rtl="0"/>
            <a:endParaRPr lang="fi-FI" sz="2000" dirty="0">
              <a:cs typeface="Times New Roman" panose="02020603050405020304" pitchFamily="18" charset="0"/>
            </a:endParaRPr>
          </a:p>
        </p:txBody>
      </p:sp>
      <p:sp>
        <p:nvSpPr>
          <p:cNvPr id="4" name="Ellipsi 3">
            <a:extLst>
              <a:ext uri="{FF2B5EF4-FFF2-40B4-BE49-F238E27FC236}">
                <a16:creationId xmlns:a16="http://schemas.microsoft.com/office/drawing/2014/main" id="{0C613094-CFA6-465A-A3D8-3E9639D29E2A}"/>
              </a:ext>
            </a:extLst>
          </p:cNvPr>
          <p:cNvSpPr/>
          <p:nvPr/>
        </p:nvSpPr>
        <p:spPr>
          <a:xfrm>
            <a:off x="9616729" y="3249073"/>
            <a:ext cx="536713" cy="5146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3B064257-D76D-457F-88FA-79CA75B9781C}"/>
              </a:ext>
            </a:extLst>
          </p:cNvPr>
          <p:cNvSpPr/>
          <p:nvPr/>
        </p:nvSpPr>
        <p:spPr>
          <a:xfrm>
            <a:off x="9616729" y="3843507"/>
            <a:ext cx="536713" cy="5146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FD0B2D52-C1FE-40C3-9D1A-A64D29896175}"/>
              </a:ext>
            </a:extLst>
          </p:cNvPr>
          <p:cNvSpPr/>
          <p:nvPr/>
        </p:nvSpPr>
        <p:spPr>
          <a:xfrm>
            <a:off x="9597527" y="2047389"/>
            <a:ext cx="536713" cy="5146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64497DB7-608B-4222-AEB1-2896930E2986}"/>
              </a:ext>
            </a:extLst>
          </p:cNvPr>
          <p:cNvSpPr/>
          <p:nvPr/>
        </p:nvSpPr>
        <p:spPr>
          <a:xfrm>
            <a:off x="9598315" y="2650505"/>
            <a:ext cx="536713" cy="51460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0FECE11D-6708-4C52-B67F-7801CCB488CD}"/>
              </a:ext>
            </a:extLst>
          </p:cNvPr>
          <p:cNvSpPr/>
          <p:nvPr/>
        </p:nvSpPr>
        <p:spPr>
          <a:xfrm>
            <a:off x="9638066" y="5032375"/>
            <a:ext cx="536713" cy="5146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highlight>
                <a:srgbClr val="FFFF00"/>
              </a:highlight>
            </a:endParaRPr>
          </a:p>
        </p:txBody>
      </p:sp>
      <p:sp>
        <p:nvSpPr>
          <p:cNvPr id="11" name="Ellipsi 10">
            <a:extLst>
              <a:ext uri="{FF2B5EF4-FFF2-40B4-BE49-F238E27FC236}">
                <a16:creationId xmlns:a16="http://schemas.microsoft.com/office/drawing/2014/main" id="{1A9DCA73-2793-4D44-BC26-8C272AB62558}"/>
              </a:ext>
            </a:extLst>
          </p:cNvPr>
          <p:cNvSpPr/>
          <p:nvPr/>
        </p:nvSpPr>
        <p:spPr>
          <a:xfrm>
            <a:off x="9638066" y="4437941"/>
            <a:ext cx="536713" cy="5146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4401BECC-75BC-4AFE-BD39-BD7E80421E2C}"/>
              </a:ext>
            </a:extLst>
          </p:cNvPr>
          <p:cNvSpPr/>
          <p:nvPr/>
        </p:nvSpPr>
        <p:spPr>
          <a:xfrm>
            <a:off x="9638066" y="5706638"/>
            <a:ext cx="536713" cy="51460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highlight>
                <a:srgbClr val="FFFF00"/>
              </a:highlight>
            </a:endParaRPr>
          </a:p>
        </p:txBody>
      </p:sp>
      <p:sp>
        <p:nvSpPr>
          <p:cNvPr id="13" name="Ellipsi 12">
            <a:extLst>
              <a:ext uri="{FF2B5EF4-FFF2-40B4-BE49-F238E27FC236}">
                <a16:creationId xmlns:a16="http://schemas.microsoft.com/office/drawing/2014/main" id="{EB7F4177-439E-425A-A0C9-131542F1E436}"/>
              </a:ext>
            </a:extLst>
          </p:cNvPr>
          <p:cNvSpPr/>
          <p:nvPr/>
        </p:nvSpPr>
        <p:spPr>
          <a:xfrm>
            <a:off x="9616728" y="1444273"/>
            <a:ext cx="536713" cy="5146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Pyöristetyt kulmat 2">
            <a:extLst>
              <a:ext uri="{FF2B5EF4-FFF2-40B4-BE49-F238E27FC236}">
                <a16:creationId xmlns:a16="http://schemas.microsoft.com/office/drawing/2014/main" id="{1937CA99-3573-4B32-B81B-74BD699B8D98}"/>
              </a:ext>
            </a:extLst>
          </p:cNvPr>
          <p:cNvSpPr/>
          <p:nvPr/>
        </p:nvSpPr>
        <p:spPr>
          <a:xfrm rot="20276192">
            <a:off x="7439970" y="232003"/>
            <a:ext cx="2148740" cy="111553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dirty="0"/>
              <a:t>Tee tarvittaessa toinen sivu, </a:t>
            </a:r>
            <a:r>
              <a:rPr lang="fi-FI" dirty="0" err="1"/>
              <a:t>max</a:t>
            </a:r>
            <a:r>
              <a:rPr lang="fi-FI" dirty="0"/>
              <a:t> 2 sivua</a:t>
            </a:r>
          </a:p>
        </p:txBody>
      </p:sp>
    </p:spTree>
    <p:extLst>
      <p:ext uri="{BB962C8B-B14F-4D97-AF65-F5344CB8AC3E}">
        <p14:creationId xmlns:p14="http://schemas.microsoft.com/office/powerpoint/2010/main" val="224454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A90DB29-7106-4AEE-B440-483BE0FC7FB8}"/>
              </a:ext>
            </a:extLst>
          </p:cNvPr>
          <p:cNvSpPr>
            <a:spLocks noGrp="1"/>
          </p:cNvSpPr>
          <p:nvPr>
            <p:ph type="title"/>
          </p:nvPr>
        </p:nvSpPr>
        <p:spPr/>
        <p:txBody>
          <a:bodyPr/>
          <a:lstStyle/>
          <a:p>
            <a:r>
              <a:rPr lang="en-US" dirty="0" err="1"/>
              <a:t>Päätettävä</a:t>
            </a:r>
            <a:r>
              <a:rPr lang="en-US" dirty="0"/>
              <a:t> </a:t>
            </a:r>
            <a:r>
              <a:rPr lang="en-US" dirty="0" err="1"/>
              <a:t>asia</a:t>
            </a:r>
            <a:r>
              <a:rPr lang="en-US" dirty="0"/>
              <a:t> 1: </a:t>
            </a:r>
            <a:r>
              <a:rPr lang="en-US" dirty="0" err="1"/>
              <a:t>Tavoiteltava</a:t>
            </a:r>
            <a:r>
              <a:rPr lang="en-US" dirty="0"/>
              <a:t> </a:t>
            </a:r>
            <a:r>
              <a:rPr lang="en-US" dirty="0" err="1"/>
              <a:t>kyberturvallisuuden</a:t>
            </a:r>
            <a:r>
              <a:rPr lang="en-US" dirty="0"/>
              <a:t> </a:t>
            </a:r>
            <a:r>
              <a:rPr lang="en-US" dirty="0" err="1"/>
              <a:t>taso</a:t>
            </a:r>
            <a:endParaRPr lang="fi-FI" dirty="0"/>
          </a:p>
        </p:txBody>
      </p:sp>
      <p:sp>
        <p:nvSpPr>
          <p:cNvPr id="6" name="Sisällön paikkamerkki 6">
            <a:extLst>
              <a:ext uri="{FF2B5EF4-FFF2-40B4-BE49-F238E27FC236}">
                <a16:creationId xmlns:a16="http://schemas.microsoft.com/office/drawing/2014/main" id="{EF4D331E-5D3D-4341-AD69-0780D04D078A}"/>
              </a:ext>
            </a:extLst>
          </p:cNvPr>
          <p:cNvSpPr txBox="1">
            <a:spLocks/>
          </p:cNvSpPr>
          <p:nvPr/>
        </p:nvSpPr>
        <p:spPr>
          <a:xfrm>
            <a:off x="838200" y="1825625"/>
            <a:ext cx="10370820" cy="4224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3255"/>
                </a:solidFill>
                <a:latin typeface="Arimo" panose="020B0604020202020204" pitchFamily="34" charset="0"/>
                <a:ea typeface="Arimo" panose="020B0604020202020204" pitchFamily="34" charset="0"/>
                <a:cs typeface="Arimo"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3255"/>
                </a:solidFill>
                <a:latin typeface="Arimo" panose="020B0604020202020204" pitchFamily="34" charset="0"/>
                <a:ea typeface="Arimo" panose="020B0604020202020204" pitchFamily="34" charset="0"/>
                <a:cs typeface="Arimo"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3255"/>
                </a:solidFill>
                <a:latin typeface="Arimo" panose="020B0604020202020204" pitchFamily="34" charset="0"/>
                <a:ea typeface="Arimo" panose="020B0604020202020204" pitchFamily="34" charset="0"/>
                <a:cs typeface="Arimo"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800" b="1" dirty="0"/>
              <a:t>Millainen taso yrityksessä halutaan kyberturvan osalta valita? </a:t>
            </a:r>
            <a:r>
              <a:rPr lang="fi-FI" sz="1800" dirty="0"/>
              <a:t>Perusasiat kuntoon? Reippaampi ote vaiko peräti taso jossa valvotaan, varaudutaan ennakoivasti, harjoitellaan ja halutaan </a:t>
            </a:r>
            <a:r>
              <a:rPr lang="fi-FI" sz="1800" dirty="0" err="1"/>
              <a:t>mitigoida</a:t>
            </a:r>
            <a:r>
              <a:rPr lang="fi-FI" sz="1800" dirty="0"/>
              <a:t> kyberriskejä vahvoin ottein ? </a:t>
            </a:r>
            <a:r>
              <a:rPr lang="fi-FI" sz="1800" b="1" dirty="0"/>
              <a:t>Tämä on liiketoimintapäätös.</a:t>
            </a:r>
            <a:r>
              <a:rPr lang="fi-FI" sz="1800" dirty="0"/>
              <a:t> </a:t>
            </a:r>
          </a:p>
          <a:p>
            <a:r>
              <a:rPr lang="fi-FI" sz="1800" dirty="0"/>
              <a:t>Perustasolla löytyy usein tietoturvapolitiikka, perinteinen käyttäjähallinta, verkon pääsynhallintaa, jonkinmoisia varmistusratkaisuja.  Reippaamman otteen tasolla on jo modernimpaa käyttäjienhallintaa, kyberuhkien havainnointijärjestelmiä, segmentoitua verkkoa jne. Parhaalla tasolla on 24/7 havainnointi ja hälytykset, datan hallintamallit,  kehityksen tietoturvan mallit, jatkuvuuspolitiikat,  pilven ja datan hallinnointimallit jne. (Tasoja voi määritellä monella tavalla, yllä olevat vain esimerkkejä)</a:t>
            </a:r>
          </a:p>
          <a:p>
            <a:pPr rtl="0"/>
            <a:r>
              <a:rPr lang="fi-FI" sz="1800" b="1" dirty="0" err="1"/>
              <a:t>Huom</a:t>
            </a:r>
            <a:r>
              <a:rPr lang="fi-FI" sz="1800" b="1" dirty="0"/>
              <a:t>! Nykyisen kyberturvan tasoa voi selvittää vaikkapa kybermittaria apuna käyttäen (kyberturvallisuuskeskus)</a:t>
            </a:r>
          </a:p>
          <a:p>
            <a:pPr rtl="0"/>
            <a:r>
              <a:rPr lang="fi-FI" sz="1800" dirty="0"/>
              <a:t>Perustele tähän mikä taso on mielestäsi nyt, mitä tasoa ehdotat ja mitä se käytännössä tarkoittaa toimenpiteinä ja liiketoimintakielellä? Mitä se maksaa, kuinka kauan tason saavuttaminen vie? Milloin raportoit siitä seuraavan kerran hallitukselle? Kuka toteuttamisesta vastaa? Mikä on budjetti eri vaihtoehdoissa (kuvaa suuruusluokat ja pyydä lupaa ensimmäisille askelille, toteuta, pidä budjetti ja etene askelin, yhdessä sovituin ja reippaasti)</a:t>
            </a:r>
          </a:p>
          <a:p>
            <a:pPr marL="285750" indent="-285750" rtl="0">
              <a:buFont typeface="Arial" panose="020B0604020202020204" pitchFamily="34" charset="0"/>
              <a:buChar char="•"/>
            </a:pPr>
            <a:endParaRPr lang="fi-FI" sz="1800" dirty="0">
              <a:cs typeface="Times New Roman" panose="02020603050405020304" pitchFamily="18" charset="0"/>
            </a:endParaRPr>
          </a:p>
          <a:p>
            <a:pPr rtl="0"/>
            <a:endParaRPr lang="fi-FI" sz="1800" dirty="0">
              <a:cs typeface="Times New Roman" panose="02020603050405020304" pitchFamily="18" charset="0"/>
            </a:endParaRPr>
          </a:p>
        </p:txBody>
      </p:sp>
    </p:spTree>
    <p:extLst>
      <p:ext uri="{BB962C8B-B14F-4D97-AF65-F5344CB8AC3E}">
        <p14:creationId xmlns:p14="http://schemas.microsoft.com/office/powerpoint/2010/main" val="147887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A90DB29-7106-4AEE-B440-483BE0FC7FB8}"/>
              </a:ext>
            </a:extLst>
          </p:cNvPr>
          <p:cNvSpPr>
            <a:spLocks noGrp="1"/>
          </p:cNvSpPr>
          <p:nvPr>
            <p:ph type="title"/>
          </p:nvPr>
        </p:nvSpPr>
        <p:spPr/>
        <p:txBody>
          <a:bodyPr/>
          <a:lstStyle/>
          <a:p>
            <a:r>
              <a:rPr lang="en-US" dirty="0" err="1"/>
              <a:t>Päätettävä</a:t>
            </a:r>
            <a:r>
              <a:rPr lang="en-US" dirty="0"/>
              <a:t> </a:t>
            </a:r>
            <a:r>
              <a:rPr lang="en-US" dirty="0" err="1"/>
              <a:t>asia</a:t>
            </a:r>
            <a:r>
              <a:rPr lang="en-US" dirty="0"/>
              <a:t> 2:  xx</a:t>
            </a:r>
            <a:endParaRPr lang="fi-FI" dirty="0"/>
          </a:p>
        </p:txBody>
      </p:sp>
      <p:sp>
        <p:nvSpPr>
          <p:cNvPr id="6" name="Sisällön paikkamerkki 6">
            <a:extLst>
              <a:ext uri="{FF2B5EF4-FFF2-40B4-BE49-F238E27FC236}">
                <a16:creationId xmlns:a16="http://schemas.microsoft.com/office/drawing/2014/main" id="{EF4D331E-5D3D-4341-AD69-0780D04D078A}"/>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3255"/>
                </a:solidFill>
                <a:latin typeface="Arimo" panose="020B0604020202020204" pitchFamily="34" charset="0"/>
                <a:ea typeface="Arimo" panose="020B0604020202020204" pitchFamily="34" charset="0"/>
                <a:cs typeface="Arimo"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3255"/>
                </a:solidFill>
                <a:latin typeface="Arimo" panose="020B0604020202020204" pitchFamily="34" charset="0"/>
                <a:ea typeface="Arimo" panose="020B0604020202020204" pitchFamily="34" charset="0"/>
                <a:cs typeface="Arimo"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3255"/>
                </a:solidFill>
                <a:latin typeface="Arimo" panose="020B0604020202020204" pitchFamily="34" charset="0"/>
                <a:ea typeface="Arimo" panose="020B0604020202020204" pitchFamily="34" charset="0"/>
                <a:cs typeface="Arimo"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3255"/>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i-FI" sz="2200" dirty="0"/>
              <a:t>Tilannekuvaan perustuen, ehdotamme että seuraavat asiat tehdään heti</a:t>
            </a:r>
          </a:p>
          <a:p>
            <a:pPr marL="457200" indent="-457200" rtl="0">
              <a:buFont typeface="Arial" panose="020B0604020202020204" pitchFamily="34" charset="0"/>
              <a:buChar char="•"/>
            </a:pPr>
            <a:endParaRPr lang="fi-FI" sz="2200" i="1" dirty="0"/>
          </a:p>
          <a:p>
            <a:pPr marL="457200" lvl="1" indent="0">
              <a:buNone/>
            </a:pPr>
            <a:r>
              <a:rPr lang="fi-FI" sz="2200" i="1" dirty="0"/>
              <a:t>Kuvaa tähän mikä toimenpide on syytä tehdä heti ja miksi</a:t>
            </a:r>
          </a:p>
          <a:p>
            <a:pPr marL="0" indent="0" rtl="0">
              <a:buNone/>
            </a:pPr>
            <a:r>
              <a:rPr lang="fi-FI" sz="2200" i="1" dirty="0"/>
              <a:t>-Jos on tiedossa jo euromääräinen summa mitä joku toimenpide maksaa, kannattaa se laittaa tähän, sekä myös miten se näkyy yrityksen riskikartassa. Mikäli riskikartassa ei ole kyberriskejä, kannattaa lisätä. Olennaista on kyberriskien osalta, kuten muidenkin riskien, riskin todennäköisyys ja vaikutus, mutta myös </a:t>
            </a:r>
            <a:r>
              <a:rPr lang="fi-FI" sz="2200" i="1" dirty="0" err="1"/>
              <a:t>mitigointitoimet</a:t>
            </a:r>
            <a:r>
              <a:rPr lang="fi-FI" sz="2200" i="1" dirty="0"/>
              <a:t> jotta jäljelle jää jäännösriski. Onko jäännösriski sellainen, että sen kanssa voidaan elää? Hyväksyykö johto ja hallitus sen? Kerro konkreettisesti miten riskikartan riskit muuttuvat kun kyberturvallisuuden toimenpiteitä toteutetaan-</a:t>
            </a:r>
          </a:p>
          <a:p>
            <a:pPr marL="285750" indent="-285750" rtl="0">
              <a:buFont typeface="Arial" panose="020B0604020202020204" pitchFamily="34" charset="0"/>
              <a:buChar char="•"/>
            </a:pPr>
            <a:endParaRPr lang="fi-FI" sz="2800" dirty="0"/>
          </a:p>
          <a:p>
            <a:pPr marL="285750" indent="-285750" rtl="0">
              <a:buFont typeface="Arial" panose="020B0604020202020204" pitchFamily="34" charset="0"/>
              <a:buChar char="•"/>
            </a:pPr>
            <a:endParaRPr lang="fi-FI" sz="2000" dirty="0">
              <a:cs typeface="Times New Roman" panose="02020603050405020304" pitchFamily="18" charset="0"/>
            </a:endParaRPr>
          </a:p>
          <a:p>
            <a:pPr rtl="0"/>
            <a:endParaRPr lang="fi-FI" sz="2000" dirty="0">
              <a:cs typeface="Times New Roman" panose="02020603050405020304" pitchFamily="18" charset="0"/>
            </a:endParaRPr>
          </a:p>
        </p:txBody>
      </p:sp>
    </p:spTree>
    <p:extLst>
      <p:ext uri="{BB962C8B-B14F-4D97-AF65-F5344CB8AC3E}">
        <p14:creationId xmlns:p14="http://schemas.microsoft.com/office/powerpoint/2010/main" val="1470178924"/>
      </p:ext>
    </p:extLst>
  </p:cSld>
  <p:clrMapOvr>
    <a:masterClrMapping/>
  </p:clrMapOvr>
</p:sld>
</file>

<file path=ppt/theme/theme1.xml><?xml version="1.0" encoding="utf-8"?>
<a:theme xmlns:a="http://schemas.openxmlformats.org/drawingml/2006/main" name="TIVIA-teema">
  <a:themeElements>
    <a:clrScheme name="TIVIA">
      <a:dk1>
        <a:srgbClr val="193255"/>
      </a:dk1>
      <a:lt1>
        <a:sysClr val="window" lastClr="FFFFFF"/>
      </a:lt1>
      <a:dk2>
        <a:srgbClr val="0367A6"/>
      </a:dk2>
      <a:lt2>
        <a:srgbClr val="E5E5E5"/>
      </a:lt2>
      <a:accent1>
        <a:srgbClr val="529A32"/>
      </a:accent1>
      <a:accent2>
        <a:srgbClr val="8FC038"/>
      </a:accent2>
      <a:accent3>
        <a:srgbClr val="F3F3F5"/>
      </a:accent3>
      <a:accent4>
        <a:srgbClr val="F9F7F2"/>
      </a:accent4>
      <a:accent5>
        <a:srgbClr val="0367A6"/>
      </a:accent5>
      <a:accent6>
        <a:srgbClr val="A6A6A6"/>
      </a:accent6>
      <a:hlink>
        <a:srgbClr val="0563C1"/>
      </a:hlink>
      <a:folHlink>
        <a:srgbClr val="954F72"/>
      </a:folHlink>
    </a:clrScheme>
    <a:fontScheme name="TIVIA">
      <a:majorFont>
        <a:latin typeface="Arimo"/>
        <a:ea typeface=""/>
        <a:cs typeface=""/>
      </a:majorFont>
      <a:minorFont>
        <a:latin typeface="Arim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VIA-teema" id="{1EE0AB78-697A-4642-841A-DCA809F811B6}" vid="{601DBA26-57FC-4C7B-B59A-46F4480CE69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7cbbde-3b62-49c2-abf8-de35c365b5fc">
      <Terms xmlns="http://schemas.microsoft.com/office/infopath/2007/PartnerControls"/>
    </lcf76f155ced4ddcb4097134ff3c332f>
    <TaxCatchAll xmlns="7f1b516d-265d-4e98-91bd-cb4027051f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5812E9735F0D9B4381E5679B56C0CE7F" ma:contentTypeVersion="16" ma:contentTypeDescription="Luo uusi asiakirja." ma:contentTypeScope="" ma:versionID="14a2715173ea87016aca2df5e3f33ef4">
  <xsd:schema xmlns:xsd="http://www.w3.org/2001/XMLSchema" xmlns:xs="http://www.w3.org/2001/XMLSchema" xmlns:p="http://schemas.microsoft.com/office/2006/metadata/properties" xmlns:ns2="7f1b516d-265d-4e98-91bd-cb4027051f2b" xmlns:ns3="787cbbde-3b62-49c2-abf8-de35c365b5fc" targetNamespace="http://schemas.microsoft.com/office/2006/metadata/properties" ma:root="true" ma:fieldsID="cada85463415e953646532378a2eb920" ns2:_="" ns3:_="">
    <xsd:import namespace="7f1b516d-265d-4e98-91bd-cb4027051f2b"/>
    <xsd:import namespace="787cbbde-3b62-49c2-abf8-de35c365b5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b516d-265d-4e98-91bd-cb4027051f2b"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TaxCatchAll" ma:index="23" nillable="true" ma:displayName="Taxonomy Catch All Column" ma:hidden="true" ma:list="{49557fba-a030-4bd4-89a6-e05ae729d2c8}" ma:internalName="TaxCatchAll" ma:showField="CatchAllData" ma:web="7f1b516d-265d-4e98-91bd-cb4027051f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87cbbde-3b62-49c2-abf8-de35c365b5f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ad0074a-f530-4c94-a28b-243b304aa83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D1604B-5FF7-4EBD-A1D5-B92D2127EB2B}">
  <ds:schemaRefs>
    <ds:schemaRef ds:uri="http://schemas.microsoft.com/office/2006/metadata/properties"/>
    <ds:schemaRef ds:uri="http://schemas.microsoft.com/office/infopath/2007/PartnerControls"/>
    <ds:schemaRef ds:uri="787cbbde-3b62-49c2-abf8-de35c365b5fc"/>
    <ds:schemaRef ds:uri="7f1b516d-265d-4e98-91bd-cb4027051f2b"/>
  </ds:schemaRefs>
</ds:datastoreItem>
</file>

<file path=customXml/itemProps2.xml><?xml version="1.0" encoding="utf-8"?>
<ds:datastoreItem xmlns:ds="http://schemas.openxmlformats.org/officeDocument/2006/customXml" ds:itemID="{A820A934-DDB4-4190-B9B1-58BFB09E491A}">
  <ds:schemaRefs>
    <ds:schemaRef ds:uri="http://schemas.microsoft.com/sharepoint/v3/contenttype/forms"/>
  </ds:schemaRefs>
</ds:datastoreItem>
</file>

<file path=customXml/itemProps3.xml><?xml version="1.0" encoding="utf-8"?>
<ds:datastoreItem xmlns:ds="http://schemas.openxmlformats.org/officeDocument/2006/customXml" ds:itemID="{C571A3A9-FCD4-4683-B3A1-5F085AB65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b516d-265d-4e98-91bd-cb4027051f2b"/>
    <ds:schemaRef ds:uri="787cbbde-3b62-49c2-abf8-de35c365b5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TIVIA-teema</Template>
  <TotalTime>146</TotalTime>
  <Words>1241</Words>
  <Application>Microsoft Office PowerPoint</Application>
  <PresentationFormat>Laajakuva</PresentationFormat>
  <Paragraphs>109</Paragraphs>
  <Slides>16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vt:lpstr>
      <vt:lpstr>Arimo</vt:lpstr>
      <vt:lpstr>Calibri</vt:lpstr>
      <vt:lpstr>TIVIA-teema</vt:lpstr>
      <vt:lpstr>Kyberturvallisuusstrategia</vt:lpstr>
      <vt:lpstr>Sisältö</vt:lpstr>
      <vt:lpstr>Kyberturvallisuus, mitä se on?</vt:lpstr>
      <vt:lpstr>Miksi tarvitaan kyberturvallisuusstrategia?</vt:lpstr>
      <vt:lpstr>Kyberturvallisuusstrategia</vt:lpstr>
      <vt:lpstr>Yrityksemme strategiset tavoitteet sekä kriittinen data</vt:lpstr>
      <vt:lpstr>Tilannekuva liikennevaloin</vt:lpstr>
      <vt:lpstr>Päätettävä asia 1: Tavoiteltava kyberturvallisuuden taso</vt:lpstr>
      <vt:lpstr>Päätettävä asia 2:  xx</vt:lpstr>
      <vt:lpstr>Taustamateriaalia</vt:lpstr>
      <vt:lpstr>Arjen näkymää kyberturvallisuuteen, tiedoksi hallitukselle 1(2)</vt:lpstr>
      <vt:lpstr>Arjen näkymää kyberturvallisuuteen, tiedoksi hallitukselle 2(2)</vt:lpstr>
      <vt:lpstr>Pilvistrategia</vt:lpstr>
      <vt:lpstr>Konkreettisia kysymyksiä ja toimenpiteitä</vt:lpstr>
      <vt:lpstr>Hyödyllisiä linkkejä </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Olli Teräs</dc:creator>
  <cp:lastModifiedBy>Olli Teräs</cp:lastModifiedBy>
  <cp:revision>6</cp:revision>
  <dcterms:created xsi:type="dcterms:W3CDTF">2019-03-28T13:47:43Z</dcterms:created>
  <dcterms:modified xsi:type="dcterms:W3CDTF">2022-05-24T05:47:52Z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0x0101005812E9735F0D9B4381E5679B56C0CE7F</vt:lpwstr>
  </property>
</Properties>
</file>